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67" r:id="rId2"/>
    <p:sldId id="268" r:id="rId3"/>
    <p:sldId id="284" r:id="rId4"/>
    <p:sldId id="271" r:id="rId5"/>
    <p:sldId id="304" r:id="rId6"/>
    <p:sldId id="262" r:id="rId7"/>
    <p:sldId id="273" r:id="rId8"/>
    <p:sldId id="264" r:id="rId9"/>
    <p:sldId id="274" r:id="rId10"/>
    <p:sldId id="275" r:id="rId11"/>
    <p:sldId id="276" r:id="rId12"/>
    <p:sldId id="277" r:id="rId13"/>
    <p:sldId id="278" r:id="rId14"/>
    <p:sldId id="306" r:id="rId15"/>
    <p:sldId id="279" r:id="rId16"/>
    <p:sldId id="265" r:id="rId17"/>
    <p:sldId id="307" r:id="rId18"/>
    <p:sldId id="308" r:id="rId19"/>
    <p:sldId id="309" r:id="rId20"/>
    <p:sldId id="310" r:id="rId21"/>
    <p:sldId id="311" r:id="rId22"/>
    <p:sldId id="312" r:id="rId23"/>
    <p:sldId id="313"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31" r:id="rId37"/>
    <p:sldId id="328" r:id="rId38"/>
    <p:sldId id="329" r:id="rId39"/>
    <p:sldId id="330" r:id="rId40"/>
    <p:sldId id="314" r:id="rId41"/>
    <p:sldId id="305" r:id="rId42"/>
    <p:sldId id="315" r:id="rId43"/>
    <p:sldId id="283" r:id="rId44"/>
    <p:sldId id="270" r:id="rId45"/>
    <p:sldId id="26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12"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BC30E-A397-48FD-88FD-BA5186D1C709}" type="datetimeFigureOut">
              <a:rPr lang="en-IN" smtClean="0"/>
              <a:t>06-06-2025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D9BF7-E32F-450D-A0B6-ECD0015A7E3B}"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DD9BF7-E32F-450D-A0B6-ECD0015A7E3B}" type="slidenum">
              <a:rPr lang="en-IN" smtClean="0"/>
              <a:t>9</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DD9BF7-E32F-450D-A0B6-ECD0015A7E3B}" type="slidenum">
              <a:rPr lang="en-IN" smtClean="0"/>
              <a:t>12</a:t>
            </a:fld>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5e7255a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5e7255a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06-06-2025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06-06-2025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06-06-2025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600" lvl="0" indent="-457200">
              <a:spcBef>
                <a:spcPts val="0"/>
              </a:spcBef>
              <a:spcAft>
                <a:spcPts val="0"/>
              </a:spcAft>
              <a:buSzPts val="1800"/>
              <a:buChar char="●"/>
              <a:defRPr/>
            </a:lvl1pPr>
            <a:lvl2pPr marL="1219200" lvl="1" indent="-423545">
              <a:spcBef>
                <a:spcPts val="0"/>
              </a:spcBef>
              <a:spcAft>
                <a:spcPts val="0"/>
              </a:spcAft>
              <a:buSzPts val="1400"/>
              <a:buChar char="○"/>
              <a:defRPr/>
            </a:lvl2pPr>
            <a:lvl3pPr marL="1828800" lvl="2" indent="-423545">
              <a:spcBef>
                <a:spcPts val="0"/>
              </a:spcBef>
              <a:spcAft>
                <a:spcPts val="0"/>
              </a:spcAft>
              <a:buSzPts val="1400"/>
              <a:buChar char="■"/>
              <a:defRPr/>
            </a:lvl3pPr>
            <a:lvl4pPr marL="2438400" lvl="3" indent="-423545">
              <a:spcBef>
                <a:spcPts val="0"/>
              </a:spcBef>
              <a:spcAft>
                <a:spcPts val="0"/>
              </a:spcAft>
              <a:buSzPts val="1400"/>
              <a:buChar char="●"/>
              <a:defRPr/>
            </a:lvl4pPr>
            <a:lvl5pPr marL="3048000" lvl="4" indent="-423545">
              <a:spcBef>
                <a:spcPts val="0"/>
              </a:spcBef>
              <a:spcAft>
                <a:spcPts val="0"/>
              </a:spcAft>
              <a:buSzPts val="1400"/>
              <a:buChar char="○"/>
              <a:defRPr/>
            </a:lvl5pPr>
            <a:lvl6pPr marL="3657600" lvl="5" indent="-423545">
              <a:spcBef>
                <a:spcPts val="0"/>
              </a:spcBef>
              <a:spcAft>
                <a:spcPts val="0"/>
              </a:spcAft>
              <a:buSzPts val="1400"/>
              <a:buChar char="■"/>
              <a:defRPr/>
            </a:lvl6pPr>
            <a:lvl7pPr marL="4267200" lvl="6" indent="-423545">
              <a:spcBef>
                <a:spcPts val="0"/>
              </a:spcBef>
              <a:spcAft>
                <a:spcPts val="0"/>
              </a:spcAft>
              <a:buSzPts val="1400"/>
              <a:buChar char="●"/>
              <a:defRPr/>
            </a:lvl7pPr>
            <a:lvl8pPr marL="4876800" lvl="7" indent="-423545">
              <a:spcBef>
                <a:spcPts val="0"/>
              </a:spcBef>
              <a:spcAft>
                <a:spcPts val="0"/>
              </a:spcAft>
              <a:buSzPts val="1400"/>
              <a:buChar char="○"/>
              <a:defRPr/>
            </a:lvl8pPr>
            <a:lvl9pPr marL="5486400" lvl="8" indent="-42354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43B0F-17E1-4C8A-AE3F-97AA8D5E428E}" type="datetimeFigureOut">
              <a:rPr lang="en-IN" smtClean="0"/>
              <a:t>06-06-2025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043B0F-17E1-4C8A-AE3F-97AA8D5E428E}" type="datetimeFigureOut">
              <a:rPr lang="en-IN" smtClean="0"/>
              <a:t>06-06-2025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043B0F-17E1-4C8A-AE3F-97AA8D5E428E}" type="datetimeFigureOut">
              <a:rPr lang="en-IN" smtClean="0"/>
              <a:t>06-06-2025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43B0F-17E1-4C8A-AE3F-97AA8D5E428E}" type="datetimeFigureOut">
              <a:rPr lang="en-IN" smtClean="0"/>
              <a:t>06-06-2025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043B0F-17E1-4C8A-AE3F-97AA8D5E428E}" type="datetimeFigureOut">
              <a:rPr lang="en-IN" smtClean="0"/>
              <a:t>06-06-2025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43B0F-17E1-4C8A-AE3F-97AA8D5E428E}" type="datetimeFigureOut">
              <a:rPr lang="en-IN" smtClean="0"/>
              <a:t>06-06-2025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43B0F-17E1-4C8A-AE3F-97AA8D5E428E}" type="datetimeFigureOut">
              <a:rPr lang="en-IN" smtClean="0"/>
              <a:t>06-06-2025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43B0F-17E1-4C8A-AE3F-97AA8D5E428E}" type="datetimeFigureOut">
              <a:rPr lang="en-IN" smtClean="0"/>
              <a:t>06-06-2025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5AE57E-D8AA-41FA-973D-DD6E77D5069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043B0F-17E1-4C8A-AE3F-97AA8D5E428E}" type="datetimeFigureOut">
              <a:rPr lang="en-IN" smtClean="0"/>
              <a:t>06-06-2025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5AE57E-D8AA-41FA-973D-DD6E77D5069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724" y="595424"/>
            <a:ext cx="10958050" cy="6049216"/>
          </a:xfrm>
        </p:spPr>
        <p:txBody>
          <a:bodyPr>
            <a:normAutofit/>
          </a:bodyPr>
          <a:lstStyle/>
          <a:p>
            <a:pPr algn="ctr"/>
            <a:r>
              <a:rPr lang="en-US" sz="6000" dirty="0">
                <a:solidFill>
                  <a:schemeClr val="tx1"/>
                </a:solidFill>
              </a:rPr>
              <a:t>         </a:t>
            </a:r>
            <a:br>
              <a:rPr lang="en-US" sz="6000" dirty="0">
                <a:solidFill>
                  <a:schemeClr val="tx1"/>
                </a:solidFill>
              </a:rPr>
            </a:br>
            <a:br>
              <a:rPr lang="en-US" sz="6000" dirty="0">
                <a:solidFill>
                  <a:schemeClr val="tx1"/>
                </a:solidFill>
              </a:rPr>
            </a:br>
            <a:r>
              <a:rPr lang="en-US" sz="6000" dirty="0">
                <a:solidFill>
                  <a:schemeClr val="tx1"/>
                </a:solidFill>
              </a:rPr>
              <a:t> </a:t>
            </a:r>
            <a:endParaRPr lang="en-US" sz="9600" dirty="0">
              <a:ln w="0">
                <a:solidFill>
                  <a:schemeClr val="tx1"/>
                </a:solidFill>
              </a:ln>
              <a:solidFill>
                <a:schemeClr val="tx1"/>
              </a:solidFill>
              <a:latin typeface="Arial Rounded MT Bold" panose="020F0704030504030204" pitchFamily="34" charset="0"/>
            </a:endParaRPr>
          </a:p>
        </p:txBody>
      </p:sp>
      <p:sp>
        <p:nvSpPr>
          <p:cNvPr id="2" name="TextBox 1"/>
          <p:cNvSpPr txBox="1"/>
          <p:nvPr/>
        </p:nvSpPr>
        <p:spPr>
          <a:xfrm>
            <a:off x="11208774" y="6177516"/>
            <a:ext cx="914400" cy="369332"/>
          </a:xfrm>
          <a:prstGeom prst="rect">
            <a:avLst/>
          </a:prstGeom>
          <a:noFill/>
        </p:spPr>
        <p:txBody>
          <a:bodyPr wrap="square" rtlCol="0">
            <a:spAutoFit/>
          </a:bodyPr>
          <a:lstStyle/>
          <a:p>
            <a:r>
              <a:rPr lang="en-US" dirty="0"/>
              <a:t>1</a:t>
            </a:r>
            <a:endParaRPr lang="en-IN" dirty="0"/>
          </a:p>
        </p:txBody>
      </p:sp>
      <p:pic>
        <p:nvPicPr>
          <p:cNvPr id="4" name="Picture 3">
            <a:extLst>
              <a:ext uri="{FF2B5EF4-FFF2-40B4-BE49-F238E27FC236}">
                <a16:creationId xmlns:a16="http://schemas.microsoft.com/office/drawing/2014/main" id="{0258CB7E-8A3C-4281-6F01-357EBA0AA944}"/>
              </a:ext>
            </a:extLst>
          </p:cNvPr>
          <p:cNvPicPr>
            <a:picLocks noChangeAspect="1"/>
          </p:cNvPicPr>
          <p:nvPr/>
        </p:nvPicPr>
        <p:blipFill>
          <a:blip r:embed="rId2"/>
          <a:stretch>
            <a:fillRect/>
          </a:stretch>
        </p:blipFill>
        <p:spPr>
          <a:xfrm>
            <a:off x="81280" y="45719"/>
            <a:ext cx="12041894" cy="6773565"/>
          </a:xfrm>
          <a:prstGeom prst="rect">
            <a:avLst/>
          </a:prstGeom>
        </p:spPr>
      </p:pic>
      <p:pic>
        <p:nvPicPr>
          <p:cNvPr id="6" name="Picture 5">
            <a:extLst>
              <a:ext uri="{FF2B5EF4-FFF2-40B4-BE49-F238E27FC236}">
                <a16:creationId xmlns:a16="http://schemas.microsoft.com/office/drawing/2014/main" id="{5A4C502C-99B7-90B9-9871-43924DC34591}"/>
              </a:ext>
            </a:extLst>
          </p:cNvPr>
          <p:cNvPicPr>
            <a:picLocks noChangeAspect="1"/>
          </p:cNvPicPr>
          <p:nvPr/>
        </p:nvPicPr>
        <p:blipFill>
          <a:blip r:embed="rId3"/>
          <a:srcRect l="23152" t="34062" r="21910" b="43344"/>
          <a:stretch/>
        </p:blipFill>
        <p:spPr>
          <a:xfrm>
            <a:off x="2519680" y="2794000"/>
            <a:ext cx="6776720" cy="207264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9755"/>
          </a:xfrm>
        </p:spPr>
        <p:txBody>
          <a:bodyPr>
            <a:no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USECASE DIAGRAM</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1344872" y="6286649"/>
            <a:ext cx="431528" cy="369332"/>
          </a:xfrm>
          <a:prstGeom prst="rect">
            <a:avLst/>
          </a:prstGeom>
          <a:noFill/>
        </p:spPr>
        <p:txBody>
          <a:bodyPr wrap="none" rtlCol="0">
            <a:spAutoFit/>
          </a:bodyPr>
          <a:lstStyle/>
          <a:p>
            <a:r>
              <a:rPr lang="en-US" dirty="0"/>
              <a:t>10</a:t>
            </a:r>
            <a:endParaRPr lang="en-IN" dirty="0"/>
          </a:p>
        </p:txBody>
      </p:sp>
      <p:pic>
        <p:nvPicPr>
          <p:cNvPr id="6" name="Content Placeholder 5">
            <a:extLst>
              <a:ext uri="{FF2B5EF4-FFF2-40B4-BE49-F238E27FC236}">
                <a16:creationId xmlns:a16="http://schemas.microsoft.com/office/drawing/2014/main" id="{00FE909E-B116-878B-4C84-A0F428FEAC35}"/>
              </a:ext>
            </a:extLst>
          </p:cNvPr>
          <p:cNvPicPr>
            <a:picLocks noGrp="1" noChangeAspect="1"/>
          </p:cNvPicPr>
          <p:nvPr>
            <p:ph idx="1"/>
          </p:nvPr>
        </p:nvPicPr>
        <p:blipFill>
          <a:blip r:embed="rId2"/>
          <a:srcRect l="13154" t="5924" r="10232" b="12319"/>
          <a:stretch/>
        </p:blipFill>
        <p:spPr>
          <a:xfrm>
            <a:off x="965200" y="1178559"/>
            <a:ext cx="6228080" cy="51080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161"/>
            <a:ext cx="10515600" cy="742315"/>
          </a:xfrm>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CLASS DIAGRAM</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1420118" y="6337189"/>
            <a:ext cx="431528" cy="369332"/>
          </a:xfrm>
          <a:prstGeom prst="rect">
            <a:avLst/>
          </a:prstGeom>
          <a:noFill/>
        </p:spPr>
        <p:txBody>
          <a:bodyPr wrap="none" rtlCol="0">
            <a:spAutoFit/>
          </a:bodyPr>
          <a:lstStyle/>
          <a:p>
            <a:r>
              <a:rPr lang="en-US" dirty="0"/>
              <a:t>11</a:t>
            </a:r>
            <a:endParaRPr lang="en-IN" dirty="0"/>
          </a:p>
        </p:txBody>
      </p:sp>
      <p:pic>
        <p:nvPicPr>
          <p:cNvPr id="6" name="Content Placeholder 5">
            <a:extLst>
              <a:ext uri="{FF2B5EF4-FFF2-40B4-BE49-F238E27FC236}">
                <a16:creationId xmlns:a16="http://schemas.microsoft.com/office/drawing/2014/main" id="{C16CA94B-C247-6EC3-C297-8A409B026E3B}"/>
              </a:ext>
            </a:extLst>
          </p:cNvPr>
          <p:cNvPicPr>
            <a:picLocks noGrp="1" noChangeAspect="1"/>
          </p:cNvPicPr>
          <p:nvPr>
            <p:ph idx="1"/>
          </p:nvPr>
        </p:nvPicPr>
        <p:blipFill>
          <a:blip r:embed="rId2"/>
          <a:stretch>
            <a:fillRect/>
          </a:stretch>
        </p:blipFill>
        <p:spPr>
          <a:xfrm>
            <a:off x="1012454" y="1253330"/>
            <a:ext cx="6648185" cy="53405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44157"/>
            <a:ext cx="10515600" cy="873759"/>
          </a:xfrm>
        </p:spPr>
        <p:txBody>
          <a:bodyPr>
            <a:normAutofit/>
          </a:bodyPr>
          <a:lstStyle/>
          <a:p>
            <a:pPr algn="just"/>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ACTIVITY DIAGRAM</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1479696" y="6400800"/>
            <a:ext cx="431528" cy="369332"/>
          </a:xfrm>
          <a:prstGeom prst="rect">
            <a:avLst/>
          </a:prstGeom>
          <a:noFill/>
        </p:spPr>
        <p:txBody>
          <a:bodyPr wrap="none" rtlCol="0">
            <a:spAutoFit/>
          </a:bodyPr>
          <a:lstStyle/>
          <a:p>
            <a:r>
              <a:rPr lang="en-US" dirty="0"/>
              <a:t>12</a:t>
            </a:r>
            <a:endParaRPr lang="en-IN" dirty="0"/>
          </a:p>
        </p:txBody>
      </p:sp>
      <p:pic>
        <p:nvPicPr>
          <p:cNvPr id="11" name="Content Placeholder 10"/>
          <p:cNvPicPr>
            <a:picLocks noGrp="1" noChangeAspect="1"/>
          </p:cNvPicPr>
          <p:nvPr>
            <p:ph idx="1"/>
          </p:nvPr>
        </p:nvPicPr>
        <p:blipFill>
          <a:blip r:embed="rId3"/>
          <a:stretch>
            <a:fillRect/>
          </a:stretch>
        </p:blipFill>
        <p:spPr>
          <a:xfrm>
            <a:off x="1036320" y="1270001"/>
            <a:ext cx="4307840" cy="55001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320" y="131445"/>
            <a:ext cx="10693400" cy="711835"/>
          </a:xfrm>
        </p:spPr>
        <p:txBody>
          <a:bodyPr>
            <a:no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SEQUENCE DIAGRAM</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1560636" y="6220311"/>
            <a:ext cx="431528" cy="369332"/>
          </a:xfrm>
          <a:prstGeom prst="rect">
            <a:avLst/>
          </a:prstGeom>
          <a:noFill/>
        </p:spPr>
        <p:txBody>
          <a:bodyPr wrap="none" rtlCol="0">
            <a:spAutoFit/>
          </a:bodyPr>
          <a:lstStyle/>
          <a:p>
            <a:r>
              <a:rPr lang="en-US" dirty="0"/>
              <a:t>13</a:t>
            </a:r>
            <a:endParaRPr lang="en-IN" dirty="0"/>
          </a:p>
        </p:txBody>
      </p:sp>
      <p:pic>
        <p:nvPicPr>
          <p:cNvPr id="6" name="Content Placeholder 5">
            <a:extLst>
              <a:ext uri="{FF2B5EF4-FFF2-40B4-BE49-F238E27FC236}">
                <a16:creationId xmlns:a16="http://schemas.microsoft.com/office/drawing/2014/main" id="{331D5158-9092-0022-AE2B-C8194659F372}"/>
              </a:ext>
            </a:extLst>
          </p:cNvPr>
          <p:cNvPicPr>
            <a:picLocks noGrp="1" noChangeAspect="1"/>
          </p:cNvPicPr>
          <p:nvPr>
            <p:ph idx="1"/>
          </p:nvPr>
        </p:nvPicPr>
        <p:blipFill>
          <a:blip r:embed="rId2"/>
          <a:stretch>
            <a:fillRect/>
          </a:stretch>
        </p:blipFill>
        <p:spPr>
          <a:xfrm>
            <a:off x="528320" y="1036320"/>
            <a:ext cx="8798560" cy="55533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32155"/>
          </a:xfrm>
        </p:spPr>
        <p:txBody>
          <a:bodyPr>
            <a:normAutofit/>
          </a:bodyPr>
          <a:lstStyle/>
          <a:p>
            <a:r>
              <a:rPr lang="en-IN" sz="3600" b="1" dirty="0">
                <a:solidFill>
                  <a:schemeClr val="tx2">
                    <a:lumMod val="90000"/>
                    <a:lumOff val="10000"/>
                  </a:schemeClr>
                </a:solidFill>
                <a:latin typeface="Times New Roman" panose="02020603050405020304" pitchFamily="18" charset="0"/>
                <a:cs typeface="Times New Roman" panose="02020603050405020304" pitchFamily="18" charset="0"/>
              </a:rPr>
              <a:t>DATA FLOW DIAGRAM</a:t>
            </a:r>
          </a:p>
        </p:txBody>
      </p:sp>
      <p:pic>
        <p:nvPicPr>
          <p:cNvPr id="6" name="Content Placeholder 5"/>
          <p:cNvPicPr>
            <a:picLocks noGrp="1" noChangeAspect="1"/>
          </p:cNvPicPr>
          <p:nvPr>
            <p:ph idx="1"/>
          </p:nvPr>
        </p:nvPicPr>
        <p:blipFill>
          <a:blip r:embed="rId2"/>
          <a:stretch>
            <a:fillRect/>
          </a:stretch>
        </p:blipFill>
        <p:spPr>
          <a:xfrm>
            <a:off x="838200" y="2062480"/>
            <a:ext cx="7757312" cy="324104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1277600" y="6187440"/>
            <a:ext cx="431528" cy="369332"/>
          </a:xfrm>
          <a:prstGeom prst="rect">
            <a:avLst/>
          </a:prstGeom>
          <a:noFill/>
        </p:spPr>
        <p:txBody>
          <a:bodyPr wrap="none" rtlCol="0">
            <a:spAutoFit/>
          </a:bodyPr>
          <a:lstStyle/>
          <a:p>
            <a:r>
              <a:rPr lang="en-IN" dirty="0"/>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00" y="206298"/>
            <a:ext cx="11360800" cy="786807"/>
          </a:xfrm>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MODULES</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15600" y="1113183"/>
            <a:ext cx="11360800" cy="4798984"/>
          </a:xfrm>
        </p:spPr>
        <p:txBody>
          <a:bodyPr/>
          <a:lstStyle/>
          <a:p>
            <a:pPr>
              <a:lnSpc>
                <a:spcPct val="150000"/>
              </a:lnSpc>
            </a:pPr>
            <a:r>
              <a:rPr lang="en-US" sz="2400" dirty="0">
                <a:latin typeface="Times New Roman" panose="02020603050405020304" pitchFamily="18" charset="0"/>
                <a:cs typeface="Times New Roman" panose="02020603050405020304" pitchFamily="18" charset="0"/>
              </a:rPr>
              <a:t>Data Collection.</a:t>
            </a:r>
          </a:p>
          <a:p>
            <a:pPr>
              <a:lnSpc>
                <a:spcPct val="150000"/>
              </a:lnSpc>
            </a:pPr>
            <a:r>
              <a:rPr lang="en-US" sz="2400" dirty="0">
                <a:latin typeface="Times New Roman" panose="02020603050405020304" pitchFamily="18" charset="0"/>
                <a:cs typeface="Times New Roman" panose="02020603050405020304" pitchFamily="18" charset="0"/>
              </a:rPr>
              <a:t>Data Preprocessing.</a:t>
            </a:r>
          </a:p>
          <a:p>
            <a:pPr>
              <a:lnSpc>
                <a:spcPct val="150000"/>
              </a:lnSpc>
            </a:pPr>
            <a:r>
              <a:rPr lang="en-US" sz="2400" dirty="0">
                <a:latin typeface="Times New Roman" panose="02020603050405020304" pitchFamily="18" charset="0"/>
                <a:cs typeface="Times New Roman" panose="02020603050405020304" pitchFamily="18" charset="0"/>
              </a:rPr>
              <a:t>Feature Extraction.</a:t>
            </a:r>
          </a:p>
          <a:p>
            <a:pPr>
              <a:lnSpc>
                <a:spcPct val="150000"/>
              </a:lnSpc>
            </a:pPr>
            <a:r>
              <a:rPr lang="en-US" sz="2400" dirty="0">
                <a:latin typeface="Times New Roman" panose="02020603050405020304" pitchFamily="18" charset="0"/>
                <a:cs typeface="Times New Roman" panose="02020603050405020304" pitchFamily="18" charset="0"/>
              </a:rPr>
              <a:t>Machine Learning Model selection.</a:t>
            </a:r>
          </a:p>
          <a:p>
            <a:pPr>
              <a:lnSpc>
                <a:spcPct val="150000"/>
              </a:lnSpc>
            </a:pPr>
            <a:r>
              <a:rPr lang="en-US" sz="2400" dirty="0">
                <a:latin typeface="Times New Roman" panose="02020603050405020304" pitchFamily="18" charset="0"/>
                <a:cs typeface="Times New Roman" panose="02020603050405020304" pitchFamily="18" charset="0"/>
              </a:rPr>
              <a:t>Training.</a:t>
            </a:r>
          </a:p>
          <a:p>
            <a:pPr>
              <a:lnSpc>
                <a:spcPct val="150000"/>
              </a:lnSpc>
            </a:pPr>
            <a:r>
              <a:rPr lang="en-US" sz="2400" dirty="0">
                <a:latin typeface="Times New Roman" panose="02020603050405020304" pitchFamily="18" charset="0"/>
                <a:cs typeface="Times New Roman" panose="02020603050405020304" pitchFamily="18" charset="0"/>
              </a:rPr>
              <a:t>User Interface.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310730" y="6152322"/>
            <a:ext cx="431528" cy="369332"/>
          </a:xfrm>
          <a:prstGeom prst="rect">
            <a:avLst/>
          </a:prstGeom>
          <a:noFill/>
        </p:spPr>
        <p:txBody>
          <a:bodyPr wrap="none" rtlCol="0">
            <a:spAutoFit/>
          </a:bodyPr>
          <a:lstStyle/>
          <a:p>
            <a:r>
              <a:rPr lang="en-US" dirty="0"/>
              <a:t>15</a:t>
            </a:r>
            <a:endParaRPr lang="en-IN" dirty="0"/>
          </a:p>
        </p:txBody>
      </p:sp>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9916" y="220686"/>
            <a:ext cx="7300456" cy="646331"/>
          </a:xfrm>
          <a:prstGeom prst="rect">
            <a:avLst/>
          </a:prstGeom>
          <a:noFill/>
        </p:spPr>
        <p:txBody>
          <a:bodyPr wrap="square">
            <a:spAutoFit/>
          </a:bodyPr>
          <a:lstStyle/>
          <a:p>
            <a:r>
              <a:rPr lang="en-IN" sz="3600" b="1" dirty="0">
                <a:solidFill>
                  <a:schemeClr val="tx2">
                    <a:lumMod val="90000"/>
                    <a:lumOff val="10000"/>
                  </a:schemeClr>
                </a:solidFill>
                <a:latin typeface="Times New Roman" panose="02020603050405020304" pitchFamily="18" charset="0"/>
                <a:cs typeface="Times New Roman" panose="02020603050405020304" pitchFamily="18" charset="0"/>
              </a:rPr>
              <a:t>SYSTEM SPECIFICATIONS</a:t>
            </a:r>
          </a:p>
        </p:txBody>
      </p:sp>
      <p:sp>
        <p:nvSpPr>
          <p:cNvPr id="7" name="TextBox 6"/>
          <p:cNvSpPr txBox="1"/>
          <p:nvPr/>
        </p:nvSpPr>
        <p:spPr>
          <a:xfrm>
            <a:off x="1126002" y="1372549"/>
            <a:ext cx="10370675" cy="4293483"/>
          </a:xfrm>
          <a:prstGeom prst="rect">
            <a:avLst/>
          </a:prstGeom>
          <a:noFill/>
        </p:spPr>
        <p:txBody>
          <a:bodyPr wrap="square">
            <a:spAutoFit/>
          </a:bodyPr>
          <a:lstStyle/>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Software Requirements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Operating System :  Windows. </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Coding Language : Python 3.7.</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Hardware Requirements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Processor 		: Intel core i5.</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RAM 			: 512 MB.</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Hard Disk		: 40 GB.</a:t>
            </a:r>
          </a:p>
          <a:p>
            <a:pPr lvl="0" algn="just">
              <a:spcAft>
                <a:spcPts val="600"/>
              </a:spcAft>
            </a:pP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280913" y="6142383"/>
            <a:ext cx="431528" cy="369332"/>
          </a:xfrm>
          <a:prstGeom prst="rect">
            <a:avLst/>
          </a:prstGeom>
          <a:noFill/>
        </p:spPr>
        <p:txBody>
          <a:bodyPr wrap="none" rtlCol="0">
            <a:spAutoFit/>
          </a:bodyPr>
          <a:lstStyle/>
          <a:p>
            <a:r>
              <a:rPr lang="en-US" dirty="0"/>
              <a:t>16</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3741-73E1-8E7D-B1E4-39BFC0F297A6}"/>
              </a:ext>
            </a:extLst>
          </p:cNvPr>
          <p:cNvSpPr>
            <a:spLocks noGrp="1"/>
          </p:cNvSpPr>
          <p:nvPr>
            <p:ph type="title"/>
          </p:nvPr>
        </p:nvSpPr>
        <p:spPr>
          <a:xfrm>
            <a:off x="254000" y="101600"/>
            <a:ext cx="10622280" cy="1381760"/>
          </a:xfrm>
        </p:spPr>
        <p:txBody>
          <a:bodyPr>
            <a:normAutofit fontScale="90000"/>
          </a:bodyPr>
          <a:lstStyle/>
          <a:p>
            <a:r>
              <a:rPr lang="en-IN" sz="4000" b="1" dirty="0">
                <a:solidFill>
                  <a:schemeClr val="tx2">
                    <a:lumMod val="90000"/>
                    <a:lumOff val="10000"/>
                  </a:schemeClr>
                </a:solidFill>
                <a:latin typeface="Times New Roman" panose="02020603050405020304" pitchFamily="18" charset="0"/>
                <a:cs typeface="Times New Roman" panose="02020603050405020304" pitchFamily="18" charset="0"/>
              </a:rPr>
              <a:t>CODE</a:t>
            </a:r>
            <a:br>
              <a:rPr lang="en-IN" sz="3600" b="1" u="sng" dirty="0">
                <a:solidFill>
                  <a:schemeClr val="tx2">
                    <a:lumMod val="90000"/>
                    <a:lumOff val="10000"/>
                  </a:schemeClr>
                </a:solidFill>
                <a:latin typeface="Times New Roman" panose="02020603050405020304" pitchFamily="18" charset="0"/>
                <a:cs typeface="Times New Roman" panose="02020603050405020304" pitchFamily="18" charset="0"/>
              </a:rPr>
            </a:br>
            <a:br>
              <a:rPr lang="en-IN" sz="3600" b="1" u="sng" dirty="0">
                <a:solidFill>
                  <a:schemeClr val="tx2">
                    <a:lumMod val="90000"/>
                    <a:lumOff val="10000"/>
                  </a:schemeClr>
                </a:solidFill>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FRONT-END:</a:t>
            </a:r>
            <a:endParaRPr lang="en-IN" sz="36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5052394-3B55-882B-A8DD-3958BB1791FB}"/>
              </a:ext>
            </a:extLst>
          </p:cNvPr>
          <p:cNvPicPr>
            <a:picLocks noGrp="1" noChangeAspect="1"/>
          </p:cNvPicPr>
          <p:nvPr>
            <p:ph idx="1"/>
          </p:nvPr>
        </p:nvPicPr>
        <p:blipFill>
          <a:blip r:embed="rId2"/>
          <a:srcRect l="4255" t="16040" r="22713" b="11772"/>
          <a:stretch/>
        </p:blipFill>
        <p:spPr>
          <a:xfrm>
            <a:off x="396240" y="1645920"/>
            <a:ext cx="8371840" cy="5110480"/>
          </a:xfrm>
        </p:spPr>
      </p:pic>
      <p:sp>
        <p:nvSpPr>
          <p:cNvPr id="3" name="TextBox 2">
            <a:extLst>
              <a:ext uri="{FF2B5EF4-FFF2-40B4-BE49-F238E27FC236}">
                <a16:creationId xmlns:a16="http://schemas.microsoft.com/office/drawing/2014/main" id="{06378228-168D-1734-FFAE-896D150D0BA3}"/>
              </a:ext>
            </a:extLst>
          </p:cNvPr>
          <p:cNvSpPr txBox="1"/>
          <p:nvPr/>
        </p:nvSpPr>
        <p:spPr>
          <a:xfrm>
            <a:off x="11480800" y="6421120"/>
            <a:ext cx="431528" cy="369332"/>
          </a:xfrm>
          <a:prstGeom prst="rect">
            <a:avLst/>
          </a:prstGeom>
          <a:noFill/>
        </p:spPr>
        <p:txBody>
          <a:bodyPr wrap="none" rtlCol="0">
            <a:spAutoFit/>
          </a:bodyPr>
          <a:lstStyle/>
          <a:p>
            <a:r>
              <a:rPr lang="en-IN" dirty="0"/>
              <a:t>17</a:t>
            </a:r>
          </a:p>
        </p:txBody>
      </p:sp>
    </p:spTree>
    <p:extLst>
      <p:ext uri="{BB962C8B-B14F-4D97-AF65-F5344CB8AC3E}">
        <p14:creationId xmlns:p14="http://schemas.microsoft.com/office/powerpoint/2010/main" val="340738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10CFB-D1FB-F82C-2FF9-35FE9544687C}"/>
              </a:ext>
            </a:extLst>
          </p:cNvPr>
          <p:cNvPicPr>
            <a:picLocks noChangeAspect="1"/>
          </p:cNvPicPr>
          <p:nvPr/>
        </p:nvPicPr>
        <p:blipFill>
          <a:blip r:embed="rId2"/>
          <a:srcRect l="4167" t="28444" r="28500" b="11112"/>
          <a:stretch/>
        </p:blipFill>
        <p:spPr>
          <a:xfrm>
            <a:off x="325120" y="619760"/>
            <a:ext cx="8493760" cy="5689600"/>
          </a:xfrm>
          <a:prstGeom prst="rect">
            <a:avLst/>
          </a:prstGeom>
        </p:spPr>
      </p:pic>
      <p:sp>
        <p:nvSpPr>
          <p:cNvPr id="2" name="TextBox 1">
            <a:extLst>
              <a:ext uri="{FF2B5EF4-FFF2-40B4-BE49-F238E27FC236}">
                <a16:creationId xmlns:a16="http://schemas.microsoft.com/office/drawing/2014/main" id="{14A1CF7F-01A1-FE3C-96CA-08BCAD74F3D1}"/>
              </a:ext>
            </a:extLst>
          </p:cNvPr>
          <p:cNvSpPr txBox="1"/>
          <p:nvPr/>
        </p:nvSpPr>
        <p:spPr>
          <a:xfrm>
            <a:off x="11694160" y="6197600"/>
            <a:ext cx="431528" cy="369332"/>
          </a:xfrm>
          <a:prstGeom prst="rect">
            <a:avLst/>
          </a:prstGeom>
          <a:noFill/>
        </p:spPr>
        <p:txBody>
          <a:bodyPr wrap="none" rtlCol="0">
            <a:spAutoFit/>
          </a:bodyPr>
          <a:lstStyle/>
          <a:p>
            <a:r>
              <a:rPr lang="en-IN" dirty="0"/>
              <a:t>18</a:t>
            </a:r>
          </a:p>
        </p:txBody>
      </p:sp>
    </p:spTree>
    <p:extLst>
      <p:ext uri="{BB962C8B-B14F-4D97-AF65-F5344CB8AC3E}">
        <p14:creationId xmlns:p14="http://schemas.microsoft.com/office/powerpoint/2010/main" val="62324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AC4AF-CBD4-4096-ADDB-19A83517EA45}"/>
              </a:ext>
            </a:extLst>
          </p:cNvPr>
          <p:cNvPicPr>
            <a:picLocks noChangeAspect="1"/>
          </p:cNvPicPr>
          <p:nvPr/>
        </p:nvPicPr>
        <p:blipFill>
          <a:blip r:embed="rId2"/>
          <a:srcRect l="5082" t="26074" r="14251" b="13037"/>
          <a:stretch/>
        </p:blipFill>
        <p:spPr>
          <a:xfrm>
            <a:off x="254000" y="609600"/>
            <a:ext cx="9977120" cy="5882640"/>
          </a:xfrm>
          <a:prstGeom prst="rect">
            <a:avLst/>
          </a:prstGeom>
        </p:spPr>
      </p:pic>
      <p:sp>
        <p:nvSpPr>
          <p:cNvPr id="2" name="TextBox 1">
            <a:extLst>
              <a:ext uri="{FF2B5EF4-FFF2-40B4-BE49-F238E27FC236}">
                <a16:creationId xmlns:a16="http://schemas.microsoft.com/office/drawing/2014/main" id="{7C0FAAFB-2A5E-C483-5923-AC5378370B63}"/>
              </a:ext>
            </a:extLst>
          </p:cNvPr>
          <p:cNvSpPr txBox="1"/>
          <p:nvPr/>
        </p:nvSpPr>
        <p:spPr>
          <a:xfrm>
            <a:off x="11653520" y="6370320"/>
            <a:ext cx="431528" cy="369332"/>
          </a:xfrm>
          <a:prstGeom prst="rect">
            <a:avLst/>
          </a:prstGeom>
          <a:noFill/>
        </p:spPr>
        <p:txBody>
          <a:bodyPr wrap="none" rtlCol="0">
            <a:spAutoFit/>
          </a:bodyPr>
          <a:lstStyle/>
          <a:p>
            <a:r>
              <a:rPr lang="en-IN" dirty="0"/>
              <a:t>19</a:t>
            </a:r>
          </a:p>
        </p:txBody>
      </p:sp>
    </p:spTree>
    <p:extLst>
      <p:ext uri="{BB962C8B-B14F-4D97-AF65-F5344CB8AC3E}">
        <p14:creationId xmlns:p14="http://schemas.microsoft.com/office/powerpoint/2010/main" val="117934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01813" y="200025"/>
            <a:ext cx="10390187" cy="1566863"/>
          </a:xfrm>
        </p:spPr>
        <p:txBody>
          <a:bodyPr>
            <a:noAutofit/>
          </a:bodyPr>
          <a:lstStyle/>
          <a:p>
            <a:r>
              <a:rPr lang="en-IN" sz="3200" b="1" dirty="0">
                <a:solidFill>
                  <a:schemeClr val="tx1"/>
                </a:solidFill>
                <a:latin typeface="Segoe UI Black" panose="020B0A02040204020203" pitchFamily="34" charset="0"/>
                <a:ea typeface="Segoe UI Black" panose="020B0A02040204020203" pitchFamily="34" charset="0"/>
              </a:rPr>
              <a:t>TALLA PADMAVATHI COLLEGE OF ENGINEERING </a:t>
            </a:r>
            <a:br>
              <a:rPr lang="en-US" sz="3200" b="1" dirty="0">
                <a:latin typeface="Segoe UI Black" panose="020B0A02040204020203" pitchFamily="34" charset="0"/>
                <a:ea typeface="Segoe UI Black" panose="020B0A02040204020203" pitchFamily="34" charset="0"/>
              </a:rPr>
            </a:br>
            <a:endParaRPr lang="en-IN" sz="3200" dirty="0">
              <a:latin typeface="Segoe UI Black" panose="020B0A02040204020203" pitchFamily="34" charset="0"/>
              <a:ea typeface="Segoe UI Black" panose="020B0A02040204020203" pitchFamily="34" charset="0"/>
            </a:endParaRPr>
          </a:p>
        </p:txBody>
      </p:sp>
      <p:sp>
        <p:nvSpPr>
          <p:cNvPr id="10" name="Content Placeholder 9"/>
          <p:cNvSpPr>
            <a:spLocks noGrp="1"/>
          </p:cNvSpPr>
          <p:nvPr>
            <p:ph idx="4294967295"/>
          </p:nvPr>
        </p:nvSpPr>
        <p:spPr>
          <a:xfrm>
            <a:off x="447211" y="1677989"/>
            <a:ext cx="10444309" cy="1195338"/>
          </a:xfrm>
        </p:spPr>
        <p:txBody>
          <a:bodyPr>
            <a:normAutofit lnSpcReduction="10000"/>
          </a:bodyPr>
          <a:lstStyle/>
          <a:p>
            <a:pPr marL="521335" indent="0" algn="ctr">
              <a:lnSpc>
                <a:spcPct val="100000"/>
              </a:lnSpc>
              <a:spcBef>
                <a:spcPts val="100"/>
              </a:spcBef>
              <a:buNone/>
            </a:pP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Department</a:t>
            </a:r>
            <a:r>
              <a:rPr lang="en-US" sz="2400" b="1" spc="-20"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of</a:t>
            </a:r>
            <a:r>
              <a:rPr lang="en-US" sz="2400" b="1" spc="-20"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Computer</a:t>
            </a:r>
            <a:r>
              <a:rPr lang="en-US" sz="2400" b="1" spc="-1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Science</a:t>
            </a:r>
            <a:r>
              <a:rPr lang="en-US" sz="2400" b="1" spc="-2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dirty="0">
                <a:effectLst>
                  <a:outerShdw blurRad="38100" dist="38100" dir="2700000" algn="tl">
                    <a:srgbClr val="000000">
                      <a:alpha val="43137"/>
                    </a:srgbClr>
                  </a:outerShdw>
                </a:effectLst>
                <a:latin typeface="Garamond" panose="02020404030301010803" pitchFamily="18" charset="0"/>
                <a:cs typeface="Arial" panose="020B0604020202020204"/>
              </a:rPr>
              <a:t>&amp;</a:t>
            </a:r>
            <a:r>
              <a:rPr lang="en-US" sz="2400" b="1" spc="-15" dirty="0">
                <a:effectLst>
                  <a:outerShdw blurRad="38100" dist="38100" dir="2700000" algn="tl">
                    <a:srgbClr val="000000">
                      <a:alpha val="43137"/>
                    </a:srgbClr>
                  </a:outerShdw>
                </a:effectLst>
                <a:latin typeface="Garamond" panose="02020404030301010803" pitchFamily="18" charset="0"/>
                <a:cs typeface="Arial" panose="020B0604020202020204"/>
              </a:rPr>
              <a:t> </a:t>
            </a:r>
            <a:r>
              <a:rPr lang="en-US" sz="2400" b="1" spc="-5" dirty="0">
                <a:effectLst>
                  <a:outerShdw blurRad="38100" dist="38100" dir="2700000" algn="tl">
                    <a:srgbClr val="000000">
                      <a:alpha val="43137"/>
                    </a:srgbClr>
                  </a:outerShdw>
                </a:effectLst>
                <a:latin typeface="Garamond" panose="02020404030301010803" pitchFamily="18" charset="0"/>
                <a:cs typeface="Arial" panose="020B0604020202020204"/>
              </a:rPr>
              <a:t>Engineering</a:t>
            </a:r>
          </a:p>
          <a:p>
            <a:pPr marL="521335" indent="0" algn="ctr">
              <a:lnSpc>
                <a:spcPct val="100000"/>
              </a:lnSpc>
              <a:spcBef>
                <a:spcPts val="100"/>
              </a:spcBef>
              <a:buNone/>
            </a:pPr>
            <a:r>
              <a:rPr lang="en-US" sz="2000" dirty="0">
                <a:latin typeface="Yu Gothic UI Semibold" panose="020B0700000000000000" pitchFamily="34" charset="-128"/>
                <a:ea typeface="Yu Gothic UI Semibold" panose="020B0700000000000000" pitchFamily="34" charset="-128"/>
                <a:cs typeface="Arial" panose="020B0604020202020204"/>
              </a:rPr>
              <a:t>A Major </a:t>
            </a:r>
            <a:r>
              <a:rPr lang="en-US" sz="2000" spc="-5" dirty="0">
                <a:latin typeface="Yu Gothic UI Semibold" panose="020B0700000000000000" pitchFamily="34" charset="-128"/>
                <a:ea typeface="Yu Gothic UI Semibold" panose="020B0700000000000000" pitchFamily="34" charset="-128"/>
                <a:cs typeface="Arial" panose="020B0604020202020204"/>
              </a:rPr>
              <a:t>Project Stage-II Presentation</a:t>
            </a:r>
          </a:p>
          <a:p>
            <a:pPr marL="521335" indent="0" algn="ctr">
              <a:lnSpc>
                <a:spcPct val="100000"/>
              </a:lnSpc>
              <a:spcBef>
                <a:spcPts val="100"/>
              </a:spcBef>
              <a:buNone/>
            </a:pPr>
            <a:r>
              <a:rPr lang="en-IN" sz="2400" b="1" dirty="0">
                <a:latin typeface="Arial" panose="020B0604020202020204" pitchFamily="34" charset="0"/>
                <a:cs typeface="Arial" panose="020B0604020202020204" pitchFamily="34" charset="0"/>
              </a:rPr>
              <a:t>ON</a:t>
            </a:r>
            <a:r>
              <a:rPr lang="en-IN" b="1" dirty="0"/>
              <a:t> </a:t>
            </a:r>
            <a:endParaRPr lang="en-US" b="1" spc="-5" dirty="0">
              <a:latin typeface="Yu Gothic UI Semibold" panose="020B0700000000000000" pitchFamily="34" charset="-128"/>
              <a:ea typeface="Yu Gothic UI Semibold" panose="020B0700000000000000" pitchFamily="34" charset="-128"/>
              <a:cs typeface="Arial" panose="020B0604020202020204"/>
            </a:endParaRPr>
          </a:p>
          <a:p>
            <a:pPr marL="521335" indent="0" algn="ctr">
              <a:lnSpc>
                <a:spcPct val="100000"/>
              </a:lnSpc>
              <a:spcBef>
                <a:spcPts val="100"/>
              </a:spcBef>
              <a:buNone/>
            </a:pPr>
            <a:endParaRPr lang="en-IN" dirty="0"/>
          </a:p>
        </p:txBody>
      </p:sp>
      <p:sp>
        <p:nvSpPr>
          <p:cNvPr id="6" name="TextBox 5"/>
          <p:cNvSpPr txBox="1"/>
          <p:nvPr/>
        </p:nvSpPr>
        <p:spPr>
          <a:xfrm>
            <a:off x="2281288" y="984020"/>
            <a:ext cx="9323108" cy="461665"/>
          </a:xfrm>
          <a:prstGeom prst="rect">
            <a:avLst/>
          </a:prstGeom>
          <a:noFill/>
        </p:spPr>
        <p:txBody>
          <a:bodyPr wrap="square">
            <a:spAutoFit/>
          </a:bodyPr>
          <a:lstStyle/>
          <a:p>
            <a:r>
              <a:rPr lang="en-US" sz="1200" dirty="0">
                <a:latin typeface="Segoe UI Variable Text Semibold" pitchFamily="2" charset="0"/>
                <a:ea typeface="Yu Gothic UI Semibold" panose="020B0700000000000000" pitchFamily="34" charset="-128"/>
              </a:rPr>
              <a:t>Approved by ACITE New Delhi-affiliated to JNTU Hyderabad NAAC Accredited-AM ISO 9001-2015 Certified Institution </a:t>
            </a:r>
          </a:p>
          <a:p>
            <a:r>
              <a:rPr lang="en-US" sz="1200" dirty="0">
                <a:latin typeface="Segoe UI Variable Text Semibold" pitchFamily="2" charset="0"/>
                <a:ea typeface="Yu Gothic UI Semibold" panose="020B0700000000000000" pitchFamily="34" charset="-128"/>
              </a:rPr>
              <a:t>                                                                 SOMIDI,KAZIPET,WARANGAL .</a:t>
            </a:r>
            <a:endParaRPr lang="en-US" dirty="0">
              <a:latin typeface="Segoe UI Variable Text Semibold" pitchFamily="2" charset="0"/>
              <a:ea typeface="Yu Gothic UI Semibold" panose="020B0700000000000000" pitchFamily="34" charset="-128"/>
            </a:endParaRPr>
          </a:p>
        </p:txBody>
      </p:sp>
      <p:sp>
        <p:nvSpPr>
          <p:cNvPr id="16" name="TextBox 15"/>
          <p:cNvSpPr txBox="1"/>
          <p:nvPr/>
        </p:nvSpPr>
        <p:spPr>
          <a:xfrm>
            <a:off x="447211" y="2923648"/>
            <a:ext cx="11157185" cy="1384995"/>
          </a:xfrm>
          <a:prstGeom prst="rect">
            <a:avLst/>
          </a:prstGeom>
          <a:noFill/>
        </p:spPr>
        <p:txBody>
          <a:bodyPr wrap="square">
            <a:spAutoFit/>
          </a:bodyPr>
          <a:lstStyle/>
          <a:p>
            <a:pPr algn="ctr"/>
            <a:r>
              <a:rPr lang="en-US" sz="2800" dirty="0">
                <a:solidFill>
                  <a:srgbClr val="002060"/>
                </a:solidFill>
                <a:latin typeface="Segoe UI Black" panose="020B0A02040204020203" pitchFamily="34" charset="0"/>
                <a:ea typeface="Segoe UI Black" panose="020B0A02040204020203" pitchFamily="34" charset="0"/>
              </a:rPr>
              <a:t>HUMAN STRESS DETECTION BASED ON SLEEPING HABITS USING MACHINE LEARNING</a:t>
            </a:r>
          </a:p>
          <a:p>
            <a:pPr algn="just"/>
            <a:r>
              <a:rPr lang="en-US" sz="2800" dirty="0">
                <a:solidFill>
                  <a:srgbClr val="002060"/>
                </a:solidFill>
                <a:latin typeface="Segoe UI Black" panose="020B0A02040204020203" pitchFamily="34" charset="0"/>
                <a:ea typeface="Segoe UI Black" panose="020B0A02040204020203" pitchFamily="34" charset="0"/>
              </a:rPr>
              <a:t>                                                </a:t>
            </a:r>
            <a:r>
              <a:rPr lang="en-US" sz="2000" dirty="0">
                <a:latin typeface="Segoe UI Black" panose="020B0A02040204020203" pitchFamily="34" charset="0"/>
                <a:ea typeface="Segoe UI Black" panose="020B0A02040204020203" pitchFamily="34" charset="0"/>
              </a:rPr>
              <a:t>BATCH-09</a:t>
            </a:r>
          </a:p>
        </p:txBody>
      </p:sp>
      <p:sp>
        <p:nvSpPr>
          <p:cNvPr id="25" name="TextBox 24"/>
          <p:cNvSpPr txBox="1"/>
          <p:nvPr/>
        </p:nvSpPr>
        <p:spPr>
          <a:xfrm>
            <a:off x="999459" y="4735446"/>
            <a:ext cx="3717085" cy="1323439"/>
          </a:xfrm>
          <a:prstGeom prst="rect">
            <a:avLst/>
          </a:prstGeom>
          <a:noFill/>
        </p:spPr>
        <p:txBody>
          <a:bodyPr wrap="square">
            <a:spAutoFit/>
          </a:bodyPr>
          <a:lstStyle/>
          <a:p>
            <a:r>
              <a:rPr lang="en-IN" sz="2000" b="1" dirty="0">
                <a:effectLst>
                  <a:outerShdw blurRad="38100" dist="38100" dir="2700000" algn="tl">
                    <a:srgbClr val="000000">
                      <a:alpha val="43137"/>
                    </a:srgbClr>
                  </a:outerShdw>
                </a:effectLst>
                <a:latin typeface="Bell MT" panose="02020503060305020303" pitchFamily="18" charset="0"/>
              </a:rPr>
              <a:t>UNDER THE GUIDANCE OF</a:t>
            </a:r>
            <a:endParaRPr lang="en-IN" sz="2000" b="1" dirty="0">
              <a:latin typeface="Bell MT" panose="02020503060305020303" pitchFamily="18" charset="0"/>
            </a:endParaRPr>
          </a:p>
          <a:p>
            <a:r>
              <a:rPr lang="en-IN" sz="2000" b="1" dirty="0">
                <a:latin typeface="Bell MT" panose="02020503060305020303" pitchFamily="18" charset="0"/>
              </a:rPr>
              <a:t>   Mr. E. Ajith Kumar</a:t>
            </a:r>
          </a:p>
          <a:p>
            <a:r>
              <a:rPr lang="en-IN" sz="2000" b="1" dirty="0">
                <a:latin typeface="Bell MT" panose="02020503060305020303" pitchFamily="18" charset="0"/>
              </a:rPr>
              <a:t>   TPO &amp; Assistant Professor</a:t>
            </a:r>
          </a:p>
          <a:p>
            <a:r>
              <a:rPr lang="en-IN" sz="2000" b="1" dirty="0">
                <a:latin typeface="Bell MT" panose="02020503060305020303" pitchFamily="18" charset="0"/>
              </a:rPr>
              <a:t>   Department of CSE.</a:t>
            </a:r>
            <a:endParaRPr lang="en-US" b="1" dirty="0">
              <a:latin typeface="Sitka Banner" pitchFamily="2" charset="0"/>
            </a:endParaRPr>
          </a:p>
        </p:txBody>
      </p:sp>
      <p:sp>
        <p:nvSpPr>
          <p:cNvPr id="27" name="TextBox 26"/>
          <p:cNvSpPr txBox="1"/>
          <p:nvPr/>
        </p:nvSpPr>
        <p:spPr>
          <a:xfrm>
            <a:off x="6266970" y="4726739"/>
            <a:ext cx="4079358" cy="1477328"/>
          </a:xfrm>
          <a:prstGeom prst="rect">
            <a:avLst/>
          </a:prstGeom>
          <a:noFill/>
        </p:spPr>
        <p:txBody>
          <a:bodyPr wrap="square">
            <a:spAutoFit/>
          </a:bodyPr>
          <a:lstStyle/>
          <a:p>
            <a:r>
              <a:rPr lang="en-IN" b="1" dirty="0"/>
              <a:t>TEAM MEMBERS</a:t>
            </a:r>
          </a:p>
          <a:p>
            <a:r>
              <a:rPr lang="en-IN" dirty="0"/>
              <a:t>MD.SALMA BEGAM      - 21UC1A0546</a:t>
            </a:r>
          </a:p>
          <a:p>
            <a:r>
              <a:rPr lang="en-IN" dirty="0"/>
              <a:t>T.ARAVINDA SWAMY   - 21UC1A0568</a:t>
            </a:r>
          </a:p>
          <a:p>
            <a:r>
              <a:rPr lang="en-IN" dirty="0"/>
              <a:t>G.POOJITHA                    - 21UC1A0525</a:t>
            </a:r>
          </a:p>
          <a:p>
            <a:r>
              <a:rPr lang="en-IN" dirty="0"/>
              <a:t>G.SHASHANK                 - 21UC1A0524</a:t>
            </a:r>
          </a:p>
        </p:txBody>
      </p:sp>
      <p:sp>
        <p:nvSpPr>
          <p:cNvPr id="3" name="TextBox 2"/>
          <p:cNvSpPr txBox="1"/>
          <p:nvPr/>
        </p:nvSpPr>
        <p:spPr>
          <a:xfrm>
            <a:off x="11371521" y="6288643"/>
            <a:ext cx="914400" cy="369332"/>
          </a:xfrm>
          <a:prstGeom prst="rect">
            <a:avLst/>
          </a:prstGeom>
          <a:noFill/>
        </p:spPr>
        <p:txBody>
          <a:bodyPr wrap="square" rtlCol="0">
            <a:spAutoFit/>
          </a:bodyPr>
          <a:lstStyle/>
          <a:p>
            <a:r>
              <a:rPr lang="en-US" dirty="0"/>
              <a:t>2</a:t>
            </a:r>
            <a:endParaRPr lang="en-IN" dirty="0"/>
          </a:p>
        </p:txBody>
      </p:sp>
      <p:pic>
        <p:nvPicPr>
          <p:cNvPr id="7" name="Picture 6">
            <a:extLst>
              <a:ext uri="{FF2B5EF4-FFF2-40B4-BE49-F238E27FC236}">
                <a16:creationId xmlns:a16="http://schemas.microsoft.com/office/drawing/2014/main" id="{FC3F0EC2-0E01-581C-6AC8-9539B64009E1}"/>
              </a:ext>
            </a:extLst>
          </p:cNvPr>
          <p:cNvPicPr>
            <a:picLocks noChangeAspect="1"/>
          </p:cNvPicPr>
          <p:nvPr/>
        </p:nvPicPr>
        <p:blipFill>
          <a:blip r:embed="rId2"/>
          <a:stretch>
            <a:fillRect/>
          </a:stretch>
        </p:blipFill>
        <p:spPr>
          <a:xfrm>
            <a:off x="158066" y="424040"/>
            <a:ext cx="1682786" cy="15816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15306-7468-1721-AFCF-8D39803A5C1C}"/>
              </a:ext>
            </a:extLst>
          </p:cNvPr>
          <p:cNvPicPr>
            <a:picLocks noChangeAspect="1"/>
          </p:cNvPicPr>
          <p:nvPr/>
        </p:nvPicPr>
        <p:blipFill>
          <a:blip r:embed="rId2"/>
          <a:srcRect l="4917" t="29482" r="6248" b="10963"/>
          <a:stretch/>
        </p:blipFill>
        <p:spPr>
          <a:xfrm>
            <a:off x="599440" y="792480"/>
            <a:ext cx="10830560" cy="5394960"/>
          </a:xfrm>
          <a:prstGeom prst="rect">
            <a:avLst/>
          </a:prstGeom>
        </p:spPr>
      </p:pic>
      <p:sp>
        <p:nvSpPr>
          <p:cNvPr id="2" name="TextBox 1">
            <a:extLst>
              <a:ext uri="{FF2B5EF4-FFF2-40B4-BE49-F238E27FC236}">
                <a16:creationId xmlns:a16="http://schemas.microsoft.com/office/drawing/2014/main" id="{483BBBD4-4FA4-85C7-5FB2-78C679EA91B0}"/>
              </a:ext>
            </a:extLst>
          </p:cNvPr>
          <p:cNvSpPr txBox="1"/>
          <p:nvPr/>
        </p:nvSpPr>
        <p:spPr>
          <a:xfrm>
            <a:off x="11704320" y="6431280"/>
            <a:ext cx="431528" cy="369332"/>
          </a:xfrm>
          <a:prstGeom prst="rect">
            <a:avLst/>
          </a:prstGeom>
          <a:noFill/>
        </p:spPr>
        <p:txBody>
          <a:bodyPr wrap="none" rtlCol="0">
            <a:spAutoFit/>
          </a:bodyPr>
          <a:lstStyle/>
          <a:p>
            <a:r>
              <a:rPr lang="en-IN" dirty="0"/>
              <a:t>20</a:t>
            </a:r>
          </a:p>
        </p:txBody>
      </p:sp>
    </p:spTree>
    <p:extLst>
      <p:ext uri="{BB962C8B-B14F-4D97-AF65-F5344CB8AC3E}">
        <p14:creationId xmlns:p14="http://schemas.microsoft.com/office/powerpoint/2010/main" val="416171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B90D-61FC-32A1-EBD7-46AE5802EF2D}"/>
              </a:ext>
            </a:extLst>
          </p:cNvPr>
          <p:cNvPicPr>
            <a:picLocks noChangeAspect="1"/>
          </p:cNvPicPr>
          <p:nvPr/>
        </p:nvPicPr>
        <p:blipFill>
          <a:blip r:embed="rId2"/>
          <a:srcRect l="4333" t="29481" r="6500" b="12000"/>
          <a:stretch/>
        </p:blipFill>
        <p:spPr>
          <a:xfrm>
            <a:off x="660400" y="701040"/>
            <a:ext cx="10871200" cy="5455920"/>
          </a:xfrm>
          <a:prstGeom prst="rect">
            <a:avLst/>
          </a:prstGeom>
        </p:spPr>
      </p:pic>
      <p:sp>
        <p:nvSpPr>
          <p:cNvPr id="2" name="TextBox 1">
            <a:extLst>
              <a:ext uri="{FF2B5EF4-FFF2-40B4-BE49-F238E27FC236}">
                <a16:creationId xmlns:a16="http://schemas.microsoft.com/office/drawing/2014/main" id="{A23130E3-FE61-B79A-C74C-EA1FBAADEE7D}"/>
              </a:ext>
            </a:extLst>
          </p:cNvPr>
          <p:cNvSpPr txBox="1"/>
          <p:nvPr/>
        </p:nvSpPr>
        <p:spPr>
          <a:xfrm>
            <a:off x="11663680" y="6512560"/>
            <a:ext cx="431528" cy="369332"/>
          </a:xfrm>
          <a:prstGeom prst="rect">
            <a:avLst/>
          </a:prstGeom>
          <a:noFill/>
        </p:spPr>
        <p:txBody>
          <a:bodyPr wrap="none" rtlCol="0">
            <a:spAutoFit/>
          </a:bodyPr>
          <a:lstStyle/>
          <a:p>
            <a:r>
              <a:rPr lang="en-IN" dirty="0"/>
              <a:t>21</a:t>
            </a:r>
          </a:p>
        </p:txBody>
      </p:sp>
    </p:spTree>
    <p:extLst>
      <p:ext uri="{BB962C8B-B14F-4D97-AF65-F5344CB8AC3E}">
        <p14:creationId xmlns:p14="http://schemas.microsoft.com/office/powerpoint/2010/main" val="149244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E505-A0C0-D51D-CEA6-9C9DA89B68CC}"/>
              </a:ext>
            </a:extLst>
          </p:cNvPr>
          <p:cNvPicPr>
            <a:picLocks noChangeAspect="1"/>
          </p:cNvPicPr>
          <p:nvPr/>
        </p:nvPicPr>
        <p:blipFill>
          <a:blip r:embed="rId2"/>
          <a:srcRect l="4500" t="29185" r="6167" b="11556"/>
          <a:stretch/>
        </p:blipFill>
        <p:spPr>
          <a:xfrm>
            <a:off x="650240" y="680720"/>
            <a:ext cx="10891520" cy="5394960"/>
          </a:xfrm>
          <a:prstGeom prst="rect">
            <a:avLst/>
          </a:prstGeom>
        </p:spPr>
      </p:pic>
      <p:sp>
        <p:nvSpPr>
          <p:cNvPr id="2" name="TextBox 1">
            <a:extLst>
              <a:ext uri="{FF2B5EF4-FFF2-40B4-BE49-F238E27FC236}">
                <a16:creationId xmlns:a16="http://schemas.microsoft.com/office/drawing/2014/main" id="{43B6C762-2EFE-CCD5-A0AC-ADBCDC380FDB}"/>
              </a:ext>
            </a:extLst>
          </p:cNvPr>
          <p:cNvSpPr txBox="1"/>
          <p:nvPr/>
        </p:nvSpPr>
        <p:spPr>
          <a:xfrm>
            <a:off x="11358880" y="6431280"/>
            <a:ext cx="431528" cy="369332"/>
          </a:xfrm>
          <a:prstGeom prst="rect">
            <a:avLst/>
          </a:prstGeom>
          <a:noFill/>
        </p:spPr>
        <p:txBody>
          <a:bodyPr wrap="none" rtlCol="0">
            <a:spAutoFit/>
          </a:bodyPr>
          <a:lstStyle/>
          <a:p>
            <a:r>
              <a:rPr lang="en-IN" dirty="0"/>
              <a:t>22</a:t>
            </a:r>
          </a:p>
        </p:txBody>
      </p:sp>
    </p:spTree>
    <p:extLst>
      <p:ext uri="{BB962C8B-B14F-4D97-AF65-F5344CB8AC3E}">
        <p14:creationId xmlns:p14="http://schemas.microsoft.com/office/powerpoint/2010/main" val="305727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AB061-3376-D9E4-D049-528DD8EA9954}"/>
              </a:ext>
            </a:extLst>
          </p:cNvPr>
          <p:cNvPicPr>
            <a:picLocks noChangeAspect="1"/>
          </p:cNvPicPr>
          <p:nvPr/>
        </p:nvPicPr>
        <p:blipFill>
          <a:blip r:embed="rId2"/>
          <a:srcRect l="4833" t="29482" r="15833" b="13776"/>
          <a:stretch/>
        </p:blipFill>
        <p:spPr>
          <a:xfrm>
            <a:off x="924560" y="782320"/>
            <a:ext cx="9672320" cy="5476240"/>
          </a:xfrm>
          <a:prstGeom prst="rect">
            <a:avLst/>
          </a:prstGeom>
        </p:spPr>
      </p:pic>
      <p:sp>
        <p:nvSpPr>
          <p:cNvPr id="2" name="TextBox 1">
            <a:extLst>
              <a:ext uri="{FF2B5EF4-FFF2-40B4-BE49-F238E27FC236}">
                <a16:creationId xmlns:a16="http://schemas.microsoft.com/office/drawing/2014/main" id="{F430B3ED-3488-17C4-B037-88CA6E2EC50A}"/>
              </a:ext>
            </a:extLst>
          </p:cNvPr>
          <p:cNvSpPr txBox="1"/>
          <p:nvPr/>
        </p:nvSpPr>
        <p:spPr>
          <a:xfrm>
            <a:off x="11490960" y="6258560"/>
            <a:ext cx="431528" cy="369332"/>
          </a:xfrm>
          <a:prstGeom prst="rect">
            <a:avLst/>
          </a:prstGeom>
          <a:noFill/>
        </p:spPr>
        <p:txBody>
          <a:bodyPr wrap="none" rtlCol="0">
            <a:spAutoFit/>
          </a:bodyPr>
          <a:lstStyle/>
          <a:p>
            <a:r>
              <a:rPr lang="en-IN" dirty="0"/>
              <a:t>23</a:t>
            </a:r>
          </a:p>
        </p:txBody>
      </p:sp>
    </p:spTree>
    <p:extLst>
      <p:ext uri="{BB962C8B-B14F-4D97-AF65-F5344CB8AC3E}">
        <p14:creationId xmlns:p14="http://schemas.microsoft.com/office/powerpoint/2010/main" val="3659234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52D09C-0F06-AE24-DFAB-9F2CD966DB47}"/>
              </a:ext>
            </a:extLst>
          </p:cNvPr>
          <p:cNvPicPr>
            <a:picLocks noChangeAspect="1"/>
          </p:cNvPicPr>
          <p:nvPr/>
        </p:nvPicPr>
        <p:blipFill>
          <a:blip r:embed="rId2"/>
          <a:srcRect l="5584" t="15852" r="21916" b="12148"/>
          <a:stretch/>
        </p:blipFill>
        <p:spPr>
          <a:xfrm>
            <a:off x="843280" y="589280"/>
            <a:ext cx="9337040" cy="5496560"/>
          </a:xfrm>
          <a:prstGeom prst="rect">
            <a:avLst/>
          </a:prstGeom>
        </p:spPr>
      </p:pic>
      <p:sp>
        <p:nvSpPr>
          <p:cNvPr id="2" name="TextBox 1">
            <a:extLst>
              <a:ext uri="{FF2B5EF4-FFF2-40B4-BE49-F238E27FC236}">
                <a16:creationId xmlns:a16="http://schemas.microsoft.com/office/drawing/2014/main" id="{4986D28A-AF3C-B2D9-362E-CF0AF783C9A3}"/>
              </a:ext>
            </a:extLst>
          </p:cNvPr>
          <p:cNvSpPr txBox="1"/>
          <p:nvPr/>
        </p:nvSpPr>
        <p:spPr>
          <a:xfrm>
            <a:off x="11369040" y="6289040"/>
            <a:ext cx="431528" cy="369332"/>
          </a:xfrm>
          <a:prstGeom prst="rect">
            <a:avLst/>
          </a:prstGeom>
          <a:noFill/>
        </p:spPr>
        <p:txBody>
          <a:bodyPr wrap="none" rtlCol="0">
            <a:spAutoFit/>
          </a:bodyPr>
          <a:lstStyle/>
          <a:p>
            <a:r>
              <a:rPr lang="en-IN" dirty="0"/>
              <a:t>24</a:t>
            </a:r>
          </a:p>
        </p:txBody>
      </p:sp>
    </p:spTree>
    <p:extLst>
      <p:ext uri="{BB962C8B-B14F-4D97-AF65-F5344CB8AC3E}">
        <p14:creationId xmlns:p14="http://schemas.microsoft.com/office/powerpoint/2010/main" val="330229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E77FA-4AB1-0BF8-DA33-21DF6E9880D3}"/>
              </a:ext>
            </a:extLst>
          </p:cNvPr>
          <p:cNvPicPr>
            <a:picLocks noChangeAspect="1"/>
          </p:cNvPicPr>
          <p:nvPr/>
        </p:nvPicPr>
        <p:blipFill>
          <a:blip r:embed="rId2"/>
          <a:srcRect l="5000" t="26814" r="19916" b="12740"/>
          <a:stretch/>
        </p:blipFill>
        <p:spPr>
          <a:xfrm>
            <a:off x="711200" y="924560"/>
            <a:ext cx="9154160" cy="4897120"/>
          </a:xfrm>
          <a:prstGeom prst="rect">
            <a:avLst/>
          </a:prstGeom>
        </p:spPr>
      </p:pic>
      <p:sp>
        <p:nvSpPr>
          <p:cNvPr id="2" name="TextBox 1">
            <a:extLst>
              <a:ext uri="{FF2B5EF4-FFF2-40B4-BE49-F238E27FC236}">
                <a16:creationId xmlns:a16="http://schemas.microsoft.com/office/drawing/2014/main" id="{850572C9-58AA-49BD-34CA-24CD2D81D076}"/>
              </a:ext>
            </a:extLst>
          </p:cNvPr>
          <p:cNvSpPr txBox="1"/>
          <p:nvPr/>
        </p:nvSpPr>
        <p:spPr>
          <a:xfrm>
            <a:off x="11287760" y="6258560"/>
            <a:ext cx="431528" cy="369332"/>
          </a:xfrm>
          <a:prstGeom prst="rect">
            <a:avLst/>
          </a:prstGeom>
          <a:noFill/>
        </p:spPr>
        <p:txBody>
          <a:bodyPr wrap="none" rtlCol="0">
            <a:spAutoFit/>
          </a:bodyPr>
          <a:lstStyle/>
          <a:p>
            <a:r>
              <a:rPr lang="en-IN" dirty="0"/>
              <a:t>25</a:t>
            </a:r>
          </a:p>
        </p:txBody>
      </p:sp>
    </p:spTree>
    <p:extLst>
      <p:ext uri="{BB962C8B-B14F-4D97-AF65-F5344CB8AC3E}">
        <p14:creationId xmlns:p14="http://schemas.microsoft.com/office/powerpoint/2010/main" val="56447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B8830-F83F-41BE-C601-0A2D4342AF00}"/>
              </a:ext>
            </a:extLst>
          </p:cNvPr>
          <p:cNvPicPr>
            <a:picLocks noChangeAspect="1"/>
          </p:cNvPicPr>
          <p:nvPr/>
        </p:nvPicPr>
        <p:blipFill>
          <a:blip r:embed="rId2"/>
          <a:srcRect l="4084" t="26962" r="12417" b="12149"/>
          <a:stretch/>
        </p:blipFill>
        <p:spPr>
          <a:xfrm>
            <a:off x="589280" y="904240"/>
            <a:ext cx="9550400" cy="5120640"/>
          </a:xfrm>
          <a:prstGeom prst="rect">
            <a:avLst/>
          </a:prstGeom>
        </p:spPr>
      </p:pic>
      <p:sp>
        <p:nvSpPr>
          <p:cNvPr id="2" name="TextBox 1">
            <a:extLst>
              <a:ext uri="{FF2B5EF4-FFF2-40B4-BE49-F238E27FC236}">
                <a16:creationId xmlns:a16="http://schemas.microsoft.com/office/drawing/2014/main" id="{196F2E21-3EDE-F08F-A325-348231AE5D66}"/>
              </a:ext>
            </a:extLst>
          </p:cNvPr>
          <p:cNvSpPr txBox="1"/>
          <p:nvPr/>
        </p:nvSpPr>
        <p:spPr>
          <a:xfrm>
            <a:off x="11358880" y="6370320"/>
            <a:ext cx="431528" cy="369332"/>
          </a:xfrm>
          <a:prstGeom prst="rect">
            <a:avLst/>
          </a:prstGeom>
          <a:noFill/>
        </p:spPr>
        <p:txBody>
          <a:bodyPr wrap="none" rtlCol="0">
            <a:spAutoFit/>
          </a:bodyPr>
          <a:lstStyle/>
          <a:p>
            <a:r>
              <a:rPr lang="en-IN" dirty="0"/>
              <a:t>26</a:t>
            </a:r>
          </a:p>
        </p:txBody>
      </p:sp>
    </p:spTree>
    <p:extLst>
      <p:ext uri="{BB962C8B-B14F-4D97-AF65-F5344CB8AC3E}">
        <p14:creationId xmlns:p14="http://schemas.microsoft.com/office/powerpoint/2010/main" val="64823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C0041-8D72-CE27-AD14-52B598C21E5C}"/>
              </a:ext>
            </a:extLst>
          </p:cNvPr>
          <p:cNvPicPr>
            <a:picLocks noChangeAspect="1"/>
          </p:cNvPicPr>
          <p:nvPr/>
        </p:nvPicPr>
        <p:blipFill>
          <a:blip r:embed="rId2"/>
          <a:srcRect l="4917" t="24742" r="6584" b="11703"/>
          <a:stretch/>
        </p:blipFill>
        <p:spPr>
          <a:xfrm>
            <a:off x="599440" y="833120"/>
            <a:ext cx="10789920" cy="5222240"/>
          </a:xfrm>
          <a:prstGeom prst="rect">
            <a:avLst/>
          </a:prstGeom>
        </p:spPr>
      </p:pic>
      <p:sp>
        <p:nvSpPr>
          <p:cNvPr id="2" name="TextBox 1">
            <a:extLst>
              <a:ext uri="{FF2B5EF4-FFF2-40B4-BE49-F238E27FC236}">
                <a16:creationId xmlns:a16="http://schemas.microsoft.com/office/drawing/2014/main" id="{63894955-453E-8DA1-AEF2-C3336217073F}"/>
              </a:ext>
            </a:extLst>
          </p:cNvPr>
          <p:cNvSpPr txBox="1"/>
          <p:nvPr/>
        </p:nvSpPr>
        <p:spPr>
          <a:xfrm>
            <a:off x="11176000" y="6410960"/>
            <a:ext cx="431528" cy="369332"/>
          </a:xfrm>
          <a:prstGeom prst="rect">
            <a:avLst/>
          </a:prstGeom>
          <a:noFill/>
        </p:spPr>
        <p:txBody>
          <a:bodyPr wrap="none" rtlCol="0">
            <a:spAutoFit/>
          </a:bodyPr>
          <a:lstStyle/>
          <a:p>
            <a:r>
              <a:rPr lang="en-IN" dirty="0"/>
              <a:t>27</a:t>
            </a:r>
          </a:p>
        </p:txBody>
      </p:sp>
    </p:spTree>
    <p:extLst>
      <p:ext uri="{BB962C8B-B14F-4D97-AF65-F5344CB8AC3E}">
        <p14:creationId xmlns:p14="http://schemas.microsoft.com/office/powerpoint/2010/main" val="355066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7F654-38F7-9D46-AC66-BD8E76174AB1}"/>
              </a:ext>
            </a:extLst>
          </p:cNvPr>
          <p:cNvPicPr>
            <a:picLocks noChangeAspect="1"/>
          </p:cNvPicPr>
          <p:nvPr/>
        </p:nvPicPr>
        <p:blipFill>
          <a:blip r:embed="rId2"/>
          <a:srcRect l="4750" t="29926" r="13250" b="11259"/>
          <a:stretch/>
        </p:blipFill>
        <p:spPr>
          <a:xfrm>
            <a:off x="589280" y="294640"/>
            <a:ext cx="9997440" cy="3454400"/>
          </a:xfrm>
          <a:prstGeom prst="rect">
            <a:avLst/>
          </a:prstGeom>
        </p:spPr>
      </p:pic>
      <p:pic>
        <p:nvPicPr>
          <p:cNvPr id="4" name="Picture 3">
            <a:extLst>
              <a:ext uri="{FF2B5EF4-FFF2-40B4-BE49-F238E27FC236}">
                <a16:creationId xmlns:a16="http://schemas.microsoft.com/office/drawing/2014/main" id="{6C8AE94A-23F9-8CFD-3231-31FCBBF24A48}"/>
              </a:ext>
            </a:extLst>
          </p:cNvPr>
          <p:cNvPicPr>
            <a:picLocks noChangeAspect="1"/>
          </p:cNvPicPr>
          <p:nvPr/>
        </p:nvPicPr>
        <p:blipFill>
          <a:blip r:embed="rId3"/>
          <a:stretch>
            <a:fillRect/>
          </a:stretch>
        </p:blipFill>
        <p:spPr>
          <a:xfrm>
            <a:off x="589280" y="3893038"/>
            <a:ext cx="9997440" cy="2863362"/>
          </a:xfrm>
          <a:prstGeom prst="rect">
            <a:avLst/>
          </a:prstGeom>
        </p:spPr>
      </p:pic>
      <p:sp>
        <p:nvSpPr>
          <p:cNvPr id="2" name="TextBox 1">
            <a:extLst>
              <a:ext uri="{FF2B5EF4-FFF2-40B4-BE49-F238E27FC236}">
                <a16:creationId xmlns:a16="http://schemas.microsoft.com/office/drawing/2014/main" id="{536DFDA6-D038-7C4F-1CF1-62661AE63724}"/>
              </a:ext>
            </a:extLst>
          </p:cNvPr>
          <p:cNvSpPr txBox="1"/>
          <p:nvPr/>
        </p:nvSpPr>
        <p:spPr>
          <a:xfrm>
            <a:off x="11460480" y="6339840"/>
            <a:ext cx="431528" cy="369332"/>
          </a:xfrm>
          <a:prstGeom prst="rect">
            <a:avLst/>
          </a:prstGeom>
          <a:noFill/>
        </p:spPr>
        <p:txBody>
          <a:bodyPr wrap="none" rtlCol="0">
            <a:spAutoFit/>
          </a:bodyPr>
          <a:lstStyle/>
          <a:p>
            <a:r>
              <a:rPr lang="en-IN" dirty="0"/>
              <a:t>28</a:t>
            </a:r>
          </a:p>
        </p:txBody>
      </p:sp>
    </p:spTree>
    <p:extLst>
      <p:ext uri="{BB962C8B-B14F-4D97-AF65-F5344CB8AC3E}">
        <p14:creationId xmlns:p14="http://schemas.microsoft.com/office/powerpoint/2010/main" val="1857855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5FFA1-75A5-53A9-50A0-0EE088F1FA8E}"/>
              </a:ext>
            </a:extLst>
          </p:cNvPr>
          <p:cNvSpPr>
            <a:spLocks noGrp="1"/>
          </p:cNvSpPr>
          <p:nvPr>
            <p:ph type="title"/>
          </p:nvPr>
        </p:nvSpPr>
        <p:spPr>
          <a:xfrm>
            <a:off x="350520" y="309879"/>
            <a:ext cx="10515600" cy="742315"/>
          </a:xfrm>
        </p:spPr>
        <p:txBody>
          <a:bodyPr>
            <a:normAutofit/>
          </a:bodyPr>
          <a:lstStyle/>
          <a:p>
            <a:r>
              <a:rPr lang="en-US" sz="2800" b="1" dirty="0">
                <a:latin typeface="Times New Roman" panose="02020603050405020304" pitchFamily="18" charset="0"/>
                <a:cs typeface="Times New Roman" panose="02020603050405020304" pitchFamily="18" charset="0"/>
              </a:rPr>
              <a:t>BACK-END:</a:t>
            </a:r>
            <a:endParaRPr lang="en-IN" sz="28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4374E56-D40C-0CDA-99D5-5131DF6805A6}"/>
              </a:ext>
            </a:extLst>
          </p:cNvPr>
          <p:cNvPicPr>
            <a:picLocks noGrp="1" noChangeAspect="1"/>
          </p:cNvPicPr>
          <p:nvPr>
            <p:ph idx="1"/>
          </p:nvPr>
        </p:nvPicPr>
        <p:blipFill>
          <a:blip r:embed="rId2"/>
          <a:srcRect l="4575" t="16059" r="23657" b="8998"/>
          <a:stretch/>
        </p:blipFill>
        <p:spPr>
          <a:xfrm>
            <a:off x="518159" y="1259839"/>
            <a:ext cx="10099041" cy="5288281"/>
          </a:xfrm>
        </p:spPr>
      </p:pic>
      <p:sp>
        <p:nvSpPr>
          <p:cNvPr id="2" name="TextBox 1">
            <a:extLst>
              <a:ext uri="{FF2B5EF4-FFF2-40B4-BE49-F238E27FC236}">
                <a16:creationId xmlns:a16="http://schemas.microsoft.com/office/drawing/2014/main" id="{AE40CF00-B38E-D9CE-45E1-39F8B318BC63}"/>
              </a:ext>
            </a:extLst>
          </p:cNvPr>
          <p:cNvSpPr txBox="1"/>
          <p:nvPr/>
        </p:nvSpPr>
        <p:spPr>
          <a:xfrm>
            <a:off x="11673840" y="6156960"/>
            <a:ext cx="431528" cy="369332"/>
          </a:xfrm>
          <a:prstGeom prst="rect">
            <a:avLst/>
          </a:prstGeom>
          <a:noFill/>
        </p:spPr>
        <p:txBody>
          <a:bodyPr wrap="none" rtlCol="0">
            <a:spAutoFit/>
          </a:bodyPr>
          <a:lstStyle/>
          <a:p>
            <a:r>
              <a:rPr lang="en-IN" dirty="0"/>
              <a:t>29</a:t>
            </a:r>
          </a:p>
        </p:txBody>
      </p:sp>
    </p:spTree>
    <p:extLst>
      <p:ext uri="{BB962C8B-B14F-4D97-AF65-F5344CB8AC3E}">
        <p14:creationId xmlns:p14="http://schemas.microsoft.com/office/powerpoint/2010/main" val="313717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0" y="109330"/>
            <a:ext cx="3178535" cy="656837"/>
          </a:xfrm>
        </p:spPr>
        <p:txBody>
          <a:bodyPr>
            <a:noAutofit/>
          </a:bodyPr>
          <a:lstStyle/>
          <a:p>
            <a:pPr algn="ctr"/>
            <a:r>
              <a:rPr lang="en-IN" sz="3600" b="1" dirty="0">
                <a:solidFill>
                  <a:schemeClr val="tx2">
                    <a:lumMod val="90000"/>
                    <a:lumOff val="10000"/>
                  </a:schemeClr>
                </a:solidFill>
                <a:latin typeface="Times New Roman" panose="02020603050405020304" pitchFamily="18" charset="0"/>
                <a:cs typeface="Times New Roman" panose="02020603050405020304" pitchFamily="18" charset="0"/>
              </a:rPr>
              <a:t>CONTENTS</a:t>
            </a:r>
          </a:p>
        </p:txBody>
      </p:sp>
      <p:sp>
        <p:nvSpPr>
          <p:cNvPr id="3" name="Text Placeholder 2"/>
          <p:cNvSpPr>
            <a:spLocks noGrp="1"/>
          </p:cNvSpPr>
          <p:nvPr>
            <p:ph type="body" idx="1"/>
          </p:nvPr>
        </p:nvSpPr>
        <p:spPr>
          <a:xfrm>
            <a:off x="415600" y="924338"/>
            <a:ext cx="11360800" cy="5720301"/>
          </a:xfrm>
        </p:spPr>
        <p:txBody>
          <a:bodyPr>
            <a:normAutofit fontScale="92500" lnSpcReduction="10000"/>
          </a:bodyPr>
          <a:lstStyle/>
          <a:p>
            <a:pPr marL="152400" indent="0">
              <a:buSzPct val="100000"/>
              <a:buNone/>
            </a:pPr>
            <a:endParaRPr lang="en-IN" dirty="0"/>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Abstract                          </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Introduction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Literature survey</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System analysis</a:t>
            </a:r>
          </a:p>
          <a:p>
            <a:pPr marL="152400" indent="0">
              <a:buSzPct val="100000"/>
              <a:buNone/>
            </a:pPr>
            <a:r>
              <a:rPr lang="en-IN" dirty="0">
                <a:latin typeface="Times New Roman" panose="02020603050405020304" pitchFamily="18" charset="0"/>
                <a:cs typeface="Times New Roman" panose="02020603050405020304" pitchFamily="18" charset="0"/>
              </a:rPr>
              <a:t>         a. Existing system</a:t>
            </a:r>
          </a:p>
          <a:p>
            <a:pPr marL="152400" indent="0">
              <a:buSzPct val="100000"/>
              <a:buNone/>
            </a:pPr>
            <a:r>
              <a:rPr lang="en-IN" dirty="0">
                <a:latin typeface="Times New Roman" panose="02020603050405020304" pitchFamily="18" charset="0"/>
                <a:cs typeface="Times New Roman" panose="02020603050405020304" pitchFamily="18" charset="0"/>
              </a:rPr>
              <a:t>         b. Proposed system</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Design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Modules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System Specifications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Code implementation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Result</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Testing</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Conclusion</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Limitations</a:t>
            </a:r>
          </a:p>
          <a:p>
            <a:pPr>
              <a:buSzPct val="100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Reference</a:t>
            </a:r>
            <a:r>
              <a:rPr lang="en-US" altLang="en-IN" dirty="0">
                <a:latin typeface="Times New Roman" panose="02020603050405020304" pitchFamily="18" charset="0"/>
                <a:cs typeface="Times New Roman" panose="02020603050405020304" pitchFamily="18" charset="0"/>
              </a:rPr>
              <a:t>s</a:t>
            </a:r>
            <a:endParaRPr lang="en-IN" dirty="0">
              <a:latin typeface="Times New Roman" panose="02020603050405020304" pitchFamily="18" charset="0"/>
              <a:cs typeface="Times New Roman" panose="02020603050405020304" pitchFamily="18" charset="0"/>
            </a:endParaRPr>
          </a:p>
          <a:p>
            <a:pPr marL="666750" indent="-514350">
              <a:buSzPct val="100000"/>
              <a:buAutoNum type="arabicPeriod" startAt="5"/>
            </a:pPr>
            <a:endParaRPr lang="en-IN" dirty="0"/>
          </a:p>
          <a:p>
            <a:pPr marL="666750" indent="-514350">
              <a:buSzPct val="100000"/>
              <a:buAutoNum type="arabicPeriod" startAt="5"/>
            </a:pPr>
            <a:endParaRPr lang="en-IN" dirty="0"/>
          </a:p>
          <a:p>
            <a:pPr marL="666750" indent="-514350">
              <a:buSzPct val="100000"/>
              <a:buFont typeface="+mj-lt"/>
              <a:buAutoNum type="arabicPeriod"/>
            </a:pPr>
            <a:endParaRPr lang="en-IN" dirty="0"/>
          </a:p>
        </p:txBody>
      </p:sp>
      <p:sp>
        <p:nvSpPr>
          <p:cNvPr id="4" name="TextBox 3"/>
          <p:cNvSpPr txBox="1"/>
          <p:nvPr/>
        </p:nvSpPr>
        <p:spPr>
          <a:xfrm>
            <a:off x="11042374" y="6003235"/>
            <a:ext cx="308098" cy="369332"/>
          </a:xfrm>
          <a:prstGeom prst="rect">
            <a:avLst/>
          </a:prstGeom>
          <a:noFill/>
        </p:spPr>
        <p:txBody>
          <a:bodyPr wrap="none" rtlCol="0">
            <a:spAutoFit/>
          </a:bodyPr>
          <a:lstStyle/>
          <a:p>
            <a:r>
              <a:rPr lang="en-US" dirty="0"/>
              <a:t>3</a:t>
            </a:r>
            <a:endParaRPr lang="en-IN" dirty="0"/>
          </a:p>
        </p:txBody>
      </p:sp>
    </p:spTree>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F93F1-5DC8-3E76-B52F-99A8EDC29835}"/>
              </a:ext>
            </a:extLst>
          </p:cNvPr>
          <p:cNvPicPr>
            <a:picLocks noChangeAspect="1"/>
          </p:cNvPicPr>
          <p:nvPr/>
        </p:nvPicPr>
        <p:blipFill>
          <a:blip r:embed="rId2"/>
          <a:srcRect l="5167" t="19111" r="16750" b="13778"/>
          <a:stretch/>
        </p:blipFill>
        <p:spPr>
          <a:xfrm>
            <a:off x="629920" y="863600"/>
            <a:ext cx="9519920" cy="5425440"/>
          </a:xfrm>
          <a:prstGeom prst="rect">
            <a:avLst/>
          </a:prstGeom>
        </p:spPr>
      </p:pic>
      <p:sp>
        <p:nvSpPr>
          <p:cNvPr id="2" name="TextBox 1">
            <a:extLst>
              <a:ext uri="{FF2B5EF4-FFF2-40B4-BE49-F238E27FC236}">
                <a16:creationId xmlns:a16="http://schemas.microsoft.com/office/drawing/2014/main" id="{E5A9E530-CE31-BC90-3EF6-F3C755BD3137}"/>
              </a:ext>
            </a:extLst>
          </p:cNvPr>
          <p:cNvSpPr txBox="1"/>
          <p:nvPr/>
        </p:nvSpPr>
        <p:spPr>
          <a:xfrm>
            <a:off x="11450320" y="6471920"/>
            <a:ext cx="431528" cy="369332"/>
          </a:xfrm>
          <a:prstGeom prst="rect">
            <a:avLst/>
          </a:prstGeom>
          <a:noFill/>
        </p:spPr>
        <p:txBody>
          <a:bodyPr wrap="none" rtlCol="0">
            <a:spAutoFit/>
          </a:bodyPr>
          <a:lstStyle/>
          <a:p>
            <a:r>
              <a:rPr lang="en-IN" dirty="0"/>
              <a:t>30</a:t>
            </a:r>
          </a:p>
        </p:txBody>
      </p:sp>
    </p:spTree>
    <p:extLst>
      <p:ext uri="{BB962C8B-B14F-4D97-AF65-F5344CB8AC3E}">
        <p14:creationId xmlns:p14="http://schemas.microsoft.com/office/powerpoint/2010/main" val="1490145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E26FC-2E96-FE1F-BD5F-5BE33251CB59}"/>
              </a:ext>
            </a:extLst>
          </p:cNvPr>
          <p:cNvPicPr>
            <a:picLocks noChangeAspect="1"/>
          </p:cNvPicPr>
          <p:nvPr/>
        </p:nvPicPr>
        <p:blipFill>
          <a:blip r:embed="rId2"/>
          <a:srcRect l="5001" t="19407" r="9582" b="11111"/>
          <a:stretch/>
        </p:blipFill>
        <p:spPr>
          <a:xfrm>
            <a:off x="609600" y="873760"/>
            <a:ext cx="9895840" cy="5222240"/>
          </a:xfrm>
          <a:prstGeom prst="rect">
            <a:avLst/>
          </a:prstGeom>
        </p:spPr>
      </p:pic>
      <p:sp>
        <p:nvSpPr>
          <p:cNvPr id="2" name="TextBox 1">
            <a:extLst>
              <a:ext uri="{FF2B5EF4-FFF2-40B4-BE49-F238E27FC236}">
                <a16:creationId xmlns:a16="http://schemas.microsoft.com/office/drawing/2014/main" id="{A5C991A8-4039-57E9-9098-A9540969AF4D}"/>
              </a:ext>
            </a:extLst>
          </p:cNvPr>
          <p:cNvSpPr txBox="1"/>
          <p:nvPr/>
        </p:nvSpPr>
        <p:spPr>
          <a:xfrm>
            <a:off x="11531600" y="6339840"/>
            <a:ext cx="431528" cy="369332"/>
          </a:xfrm>
          <a:prstGeom prst="rect">
            <a:avLst/>
          </a:prstGeom>
          <a:noFill/>
        </p:spPr>
        <p:txBody>
          <a:bodyPr wrap="none" rtlCol="0">
            <a:spAutoFit/>
          </a:bodyPr>
          <a:lstStyle/>
          <a:p>
            <a:r>
              <a:rPr lang="en-IN" dirty="0"/>
              <a:t>31</a:t>
            </a:r>
          </a:p>
        </p:txBody>
      </p:sp>
    </p:spTree>
    <p:extLst>
      <p:ext uri="{BB962C8B-B14F-4D97-AF65-F5344CB8AC3E}">
        <p14:creationId xmlns:p14="http://schemas.microsoft.com/office/powerpoint/2010/main" val="661508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2C483-9B58-3644-B5E8-F2178A42CCFB}"/>
              </a:ext>
            </a:extLst>
          </p:cNvPr>
          <p:cNvPicPr>
            <a:picLocks noChangeAspect="1"/>
          </p:cNvPicPr>
          <p:nvPr/>
        </p:nvPicPr>
        <p:blipFill>
          <a:blip r:embed="rId2"/>
          <a:srcRect l="4584" t="19260" r="13333" b="11111"/>
          <a:stretch/>
        </p:blipFill>
        <p:spPr>
          <a:xfrm>
            <a:off x="558800" y="812800"/>
            <a:ext cx="10007600" cy="5283200"/>
          </a:xfrm>
          <a:prstGeom prst="rect">
            <a:avLst/>
          </a:prstGeom>
        </p:spPr>
      </p:pic>
      <p:sp>
        <p:nvSpPr>
          <p:cNvPr id="2" name="TextBox 1">
            <a:extLst>
              <a:ext uri="{FF2B5EF4-FFF2-40B4-BE49-F238E27FC236}">
                <a16:creationId xmlns:a16="http://schemas.microsoft.com/office/drawing/2014/main" id="{EFDA4A8E-0853-453F-C2BA-0867C6DEDEAA}"/>
              </a:ext>
            </a:extLst>
          </p:cNvPr>
          <p:cNvSpPr txBox="1"/>
          <p:nvPr/>
        </p:nvSpPr>
        <p:spPr>
          <a:xfrm>
            <a:off x="11379200" y="6278880"/>
            <a:ext cx="431528" cy="369332"/>
          </a:xfrm>
          <a:prstGeom prst="rect">
            <a:avLst/>
          </a:prstGeom>
          <a:noFill/>
        </p:spPr>
        <p:txBody>
          <a:bodyPr wrap="none" rtlCol="0">
            <a:spAutoFit/>
          </a:bodyPr>
          <a:lstStyle/>
          <a:p>
            <a:r>
              <a:rPr lang="en-IN" dirty="0"/>
              <a:t>32</a:t>
            </a:r>
          </a:p>
        </p:txBody>
      </p:sp>
    </p:spTree>
    <p:extLst>
      <p:ext uri="{BB962C8B-B14F-4D97-AF65-F5344CB8AC3E}">
        <p14:creationId xmlns:p14="http://schemas.microsoft.com/office/powerpoint/2010/main" val="56513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ECE14-165B-F476-0CB4-B2C357BEE952}"/>
              </a:ext>
            </a:extLst>
          </p:cNvPr>
          <p:cNvPicPr>
            <a:picLocks noChangeAspect="1"/>
          </p:cNvPicPr>
          <p:nvPr/>
        </p:nvPicPr>
        <p:blipFill>
          <a:blip r:embed="rId2"/>
          <a:srcRect l="4500" t="19111" r="14750" b="11259"/>
          <a:stretch/>
        </p:blipFill>
        <p:spPr>
          <a:xfrm>
            <a:off x="548640" y="812800"/>
            <a:ext cx="9845040" cy="5273040"/>
          </a:xfrm>
          <a:prstGeom prst="rect">
            <a:avLst/>
          </a:prstGeom>
        </p:spPr>
      </p:pic>
      <p:sp>
        <p:nvSpPr>
          <p:cNvPr id="2" name="TextBox 1">
            <a:extLst>
              <a:ext uri="{FF2B5EF4-FFF2-40B4-BE49-F238E27FC236}">
                <a16:creationId xmlns:a16="http://schemas.microsoft.com/office/drawing/2014/main" id="{505C2ECF-68C6-1799-0BED-6E00375B960C}"/>
              </a:ext>
            </a:extLst>
          </p:cNvPr>
          <p:cNvSpPr txBox="1"/>
          <p:nvPr/>
        </p:nvSpPr>
        <p:spPr>
          <a:xfrm>
            <a:off x="11612880" y="6278880"/>
            <a:ext cx="431528" cy="369332"/>
          </a:xfrm>
          <a:prstGeom prst="rect">
            <a:avLst/>
          </a:prstGeom>
          <a:noFill/>
        </p:spPr>
        <p:txBody>
          <a:bodyPr wrap="none" rtlCol="0">
            <a:spAutoFit/>
          </a:bodyPr>
          <a:lstStyle/>
          <a:p>
            <a:r>
              <a:rPr lang="en-IN" dirty="0"/>
              <a:t>33</a:t>
            </a:r>
          </a:p>
        </p:txBody>
      </p:sp>
    </p:spTree>
    <p:extLst>
      <p:ext uri="{BB962C8B-B14F-4D97-AF65-F5344CB8AC3E}">
        <p14:creationId xmlns:p14="http://schemas.microsoft.com/office/powerpoint/2010/main" val="405938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1AE08-99BE-F9AA-7B45-4A8A9D40B128}"/>
              </a:ext>
            </a:extLst>
          </p:cNvPr>
          <p:cNvPicPr>
            <a:picLocks noChangeAspect="1"/>
          </p:cNvPicPr>
          <p:nvPr/>
        </p:nvPicPr>
        <p:blipFill>
          <a:blip r:embed="rId2"/>
          <a:srcRect l="4500" t="19111" r="11250" b="10963"/>
          <a:stretch/>
        </p:blipFill>
        <p:spPr>
          <a:xfrm>
            <a:off x="548640" y="731520"/>
            <a:ext cx="10271760" cy="5516880"/>
          </a:xfrm>
          <a:prstGeom prst="rect">
            <a:avLst/>
          </a:prstGeom>
        </p:spPr>
      </p:pic>
      <p:sp>
        <p:nvSpPr>
          <p:cNvPr id="2" name="TextBox 1">
            <a:extLst>
              <a:ext uri="{FF2B5EF4-FFF2-40B4-BE49-F238E27FC236}">
                <a16:creationId xmlns:a16="http://schemas.microsoft.com/office/drawing/2014/main" id="{B0379BDE-55EF-D2CB-CD21-EAEAC5FB0A07}"/>
              </a:ext>
            </a:extLst>
          </p:cNvPr>
          <p:cNvSpPr txBox="1"/>
          <p:nvPr/>
        </p:nvSpPr>
        <p:spPr>
          <a:xfrm>
            <a:off x="11663680" y="6431280"/>
            <a:ext cx="431528" cy="369332"/>
          </a:xfrm>
          <a:prstGeom prst="rect">
            <a:avLst/>
          </a:prstGeom>
          <a:noFill/>
        </p:spPr>
        <p:txBody>
          <a:bodyPr wrap="none" rtlCol="0">
            <a:spAutoFit/>
          </a:bodyPr>
          <a:lstStyle/>
          <a:p>
            <a:r>
              <a:rPr lang="en-IN" dirty="0"/>
              <a:t>34</a:t>
            </a:r>
          </a:p>
        </p:txBody>
      </p:sp>
    </p:spTree>
    <p:extLst>
      <p:ext uri="{BB962C8B-B14F-4D97-AF65-F5344CB8AC3E}">
        <p14:creationId xmlns:p14="http://schemas.microsoft.com/office/powerpoint/2010/main" val="2760221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DBCAA-A90F-6A2D-E9F7-FE8B3DCE87E6}"/>
              </a:ext>
            </a:extLst>
          </p:cNvPr>
          <p:cNvPicPr>
            <a:picLocks noChangeAspect="1"/>
          </p:cNvPicPr>
          <p:nvPr/>
        </p:nvPicPr>
        <p:blipFill>
          <a:blip r:embed="rId2"/>
          <a:srcRect l="4084" t="19407" r="18834" b="16000"/>
          <a:stretch/>
        </p:blipFill>
        <p:spPr>
          <a:xfrm>
            <a:off x="497840" y="853440"/>
            <a:ext cx="9398000" cy="5151120"/>
          </a:xfrm>
          <a:prstGeom prst="rect">
            <a:avLst/>
          </a:prstGeom>
        </p:spPr>
      </p:pic>
      <p:sp>
        <p:nvSpPr>
          <p:cNvPr id="2" name="TextBox 1">
            <a:extLst>
              <a:ext uri="{FF2B5EF4-FFF2-40B4-BE49-F238E27FC236}">
                <a16:creationId xmlns:a16="http://schemas.microsoft.com/office/drawing/2014/main" id="{3C9C6CF1-2A1B-7E95-D69C-81CE9995E478}"/>
              </a:ext>
            </a:extLst>
          </p:cNvPr>
          <p:cNvSpPr txBox="1"/>
          <p:nvPr/>
        </p:nvSpPr>
        <p:spPr>
          <a:xfrm>
            <a:off x="11521440" y="6451600"/>
            <a:ext cx="431528" cy="369332"/>
          </a:xfrm>
          <a:prstGeom prst="rect">
            <a:avLst/>
          </a:prstGeom>
          <a:noFill/>
        </p:spPr>
        <p:txBody>
          <a:bodyPr wrap="none" rtlCol="0">
            <a:spAutoFit/>
          </a:bodyPr>
          <a:lstStyle/>
          <a:p>
            <a:r>
              <a:rPr lang="en-IN" dirty="0"/>
              <a:t>35</a:t>
            </a:r>
          </a:p>
        </p:txBody>
      </p:sp>
    </p:spTree>
    <p:extLst>
      <p:ext uri="{BB962C8B-B14F-4D97-AF65-F5344CB8AC3E}">
        <p14:creationId xmlns:p14="http://schemas.microsoft.com/office/powerpoint/2010/main" val="38722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13E03A-714E-A24A-A9BA-73D7A2516DC7}"/>
              </a:ext>
            </a:extLst>
          </p:cNvPr>
          <p:cNvSpPr>
            <a:spLocks noGrp="1"/>
          </p:cNvSpPr>
          <p:nvPr>
            <p:ph type="title"/>
          </p:nvPr>
        </p:nvSpPr>
        <p:spPr>
          <a:xfrm>
            <a:off x="411480" y="222885"/>
            <a:ext cx="10515600" cy="823595"/>
          </a:xfrm>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RESULT</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8AE3C06-354F-3153-9368-7B25EB0C914F}"/>
              </a:ext>
            </a:extLst>
          </p:cNvPr>
          <p:cNvPicPr>
            <a:picLocks noGrp="1" noChangeAspect="1"/>
          </p:cNvPicPr>
          <p:nvPr>
            <p:ph idx="1"/>
          </p:nvPr>
        </p:nvPicPr>
        <p:blipFill>
          <a:blip r:embed="rId2"/>
          <a:srcRect b="31172"/>
          <a:stretch/>
        </p:blipFill>
        <p:spPr>
          <a:xfrm>
            <a:off x="411480" y="1277303"/>
            <a:ext cx="9795932" cy="4991417"/>
          </a:xfrm>
        </p:spPr>
      </p:pic>
      <p:sp>
        <p:nvSpPr>
          <p:cNvPr id="2" name="TextBox 1">
            <a:extLst>
              <a:ext uri="{FF2B5EF4-FFF2-40B4-BE49-F238E27FC236}">
                <a16:creationId xmlns:a16="http://schemas.microsoft.com/office/drawing/2014/main" id="{773652F7-DA28-AE1C-7FF1-F0B5EA425A38}"/>
              </a:ext>
            </a:extLst>
          </p:cNvPr>
          <p:cNvSpPr txBox="1"/>
          <p:nvPr/>
        </p:nvSpPr>
        <p:spPr>
          <a:xfrm>
            <a:off x="11531600" y="6268720"/>
            <a:ext cx="431528" cy="369332"/>
          </a:xfrm>
          <a:prstGeom prst="rect">
            <a:avLst/>
          </a:prstGeom>
          <a:noFill/>
        </p:spPr>
        <p:txBody>
          <a:bodyPr wrap="none" rtlCol="0">
            <a:spAutoFit/>
          </a:bodyPr>
          <a:lstStyle/>
          <a:p>
            <a:r>
              <a:rPr lang="en-IN" dirty="0"/>
              <a:t>36</a:t>
            </a:r>
          </a:p>
        </p:txBody>
      </p:sp>
    </p:spTree>
    <p:extLst>
      <p:ext uri="{BB962C8B-B14F-4D97-AF65-F5344CB8AC3E}">
        <p14:creationId xmlns:p14="http://schemas.microsoft.com/office/powerpoint/2010/main" val="408164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45D443-CF5F-E0B0-1DAA-B165E984E26A}"/>
              </a:ext>
            </a:extLst>
          </p:cNvPr>
          <p:cNvPicPr>
            <a:picLocks noGrp="1" noChangeAspect="1"/>
          </p:cNvPicPr>
          <p:nvPr>
            <p:ph idx="4294967295"/>
          </p:nvPr>
        </p:nvPicPr>
        <p:blipFill>
          <a:blip r:embed="rId2"/>
          <a:srcRect l="26665" t="10365" r="24378" b="6487"/>
          <a:stretch/>
        </p:blipFill>
        <p:spPr>
          <a:xfrm>
            <a:off x="802640" y="365760"/>
            <a:ext cx="8138160" cy="6106160"/>
          </a:xfrm>
        </p:spPr>
      </p:pic>
      <p:sp>
        <p:nvSpPr>
          <p:cNvPr id="2" name="TextBox 1">
            <a:extLst>
              <a:ext uri="{FF2B5EF4-FFF2-40B4-BE49-F238E27FC236}">
                <a16:creationId xmlns:a16="http://schemas.microsoft.com/office/drawing/2014/main" id="{873CE852-1AA1-C846-D0CB-62EF01C50B06}"/>
              </a:ext>
            </a:extLst>
          </p:cNvPr>
          <p:cNvSpPr txBox="1"/>
          <p:nvPr/>
        </p:nvSpPr>
        <p:spPr>
          <a:xfrm>
            <a:off x="11440160" y="6471920"/>
            <a:ext cx="431528" cy="369332"/>
          </a:xfrm>
          <a:prstGeom prst="rect">
            <a:avLst/>
          </a:prstGeom>
          <a:noFill/>
        </p:spPr>
        <p:txBody>
          <a:bodyPr wrap="none" rtlCol="0">
            <a:spAutoFit/>
          </a:bodyPr>
          <a:lstStyle/>
          <a:p>
            <a:r>
              <a:rPr lang="en-IN" dirty="0"/>
              <a:t>37</a:t>
            </a:r>
          </a:p>
        </p:txBody>
      </p:sp>
    </p:spTree>
    <p:extLst>
      <p:ext uri="{BB962C8B-B14F-4D97-AF65-F5344CB8AC3E}">
        <p14:creationId xmlns:p14="http://schemas.microsoft.com/office/powerpoint/2010/main" val="3422494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FB6D79-BCD3-14C9-C2BD-C44049AA8FBA}"/>
              </a:ext>
            </a:extLst>
          </p:cNvPr>
          <p:cNvPicPr>
            <a:picLocks noChangeAspect="1"/>
          </p:cNvPicPr>
          <p:nvPr/>
        </p:nvPicPr>
        <p:blipFill>
          <a:blip r:embed="rId2"/>
          <a:srcRect l="28961" t="11895" r="29842" b="5946"/>
          <a:stretch/>
        </p:blipFill>
        <p:spPr>
          <a:xfrm>
            <a:off x="1087120" y="457200"/>
            <a:ext cx="7934960" cy="6258560"/>
          </a:xfrm>
          <a:prstGeom prst="rect">
            <a:avLst/>
          </a:prstGeom>
        </p:spPr>
      </p:pic>
      <p:sp>
        <p:nvSpPr>
          <p:cNvPr id="2" name="TextBox 1">
            <a:extLst>
              <a:ext uri="{FF2B5EF4-FFF2-40B4-BE49-F238E27FC236}">
                <a16:creationId xmlns:a16="http://schemas.microsoft.com/office/drawing/2014/main" id="{B1572EA4-2AD6-D016-BBDB-68E9425ECF30}"/>
              </a:ext>
            </a:extLst>
          </p:cNvPr>
          <p:cNvSpPr txBox="1"/>
          <p:nvPr/>
        </p:nvSpPr>
        <p:spPr>
          <a:xfrm>
            <a:off x="11521440" y="6441440"/>
            <a:ext cx="431528" cy="369332"/>
          </a:xfrm>
          <a:prstGeom prst="rect">
            <a:avLst/>
          </a:prstGeom>
          <a:noFill/>
        </p:spPr>
        <p:txBody>
          <a:bodyPr wrap="none" rtlCol="0">
            <a:spAutoFit/>
          </a:bodyPr>
          <a:lstStyle/>
          <a:p>
            <a:r>
              <a:rPr lang="en-IN" dirty="0"/>
              <a:t>38</a:t>
            </a:r>
          </a:p>
        </p:txBody>
      </p:sp>
    </p:spTree>
    <p:extLst>
      <p:ext uri="{BB962C8B-B14F-4D97-AF65-F5344CB8AC3E}">
        <p14:creationId xmlns:p14="http://schemas.microsoft.com/office/powerpoint/2010/main" val="337440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F00973-60A8-A3E5-5779-6BEFD53C9DD4}"/>
              </a:ext>
            </a:extLst>
          </p:cNvPr>
          <p:cNvPicPr>
            <a:picLocks noChangeAspect="1"/>
          </p:cNvPicPr>
          <p:nvPr/>
        </p:nvPicPr>
        <p:blipFill>
          <a:blip r:embed="rId2"/>
          <a:srcRect l="29416" t="12149" r="30085" b="7852"/>
          <a:stretch/>
        </p:blipFill>
        <p:spPr>
          <a:xfrm>
            <a:off x="1239520" y="294640"/>
            <a:ext cx="7741920" cy="6451600"/>
          </a:xfrm>
          <a:prstGeom prst="rect">
            <a:avLst/>
          </a:prstGeom>
        </p:spPr>
      </p:pic>
      <p:sp>
        <p:nvSpPr>
          <p:cNvPr id="2" name="TextBox 1">
            <a:extLst>
              <a:ext uri="{FF2B5EF4-FFF2-40B4-BE49-F238E27FC236}">
                <a16:creationId xmlns:a16="http://schemas.microsoft.com/office/drawing/2014/main" id="{71DA6210-2B79-7CE8-85B1-9DB9A407F121}"/>
              </a:ext>
            </a:extLst>
          </p:cNvPr>
          <p:cNvSpPr txBox="1"/>
          <p:nvPr/>
        </p:nvSpPr>
        <p:spPr>
          <a:xfrm>
            <a:off x="11562080" y="6370320"/>
            <a:ext cx="431528" cy="369332"/>
          </a:xfrm>
          <a:prstGeom prst="rect">
            <a:avLst/>
          </a:prstGeom>
          <a:noFill/>
        </p:spPr>
        <p:txBody>
          <a:bodyPr wrap="none" rtlCol="0">
            <a:spAutoFit/>
          </a:bodyPr>
          <a:lstStyle/>
          <a:p>
            <a:r>
              <a:rPr lang="en-IN" dirty="0"/>
              <a:t>39</a:t>
            </a:r>
          </a:p>
        </p:txBody>
      </p:sp>
    </p:spTree>
    <p:extLst>
      <p:ext uri="{BB962C8B-B14F-4D97-AF65-F5344CB8AC3E}">
        <p14:creationId xmlns:p14="http://schemas.microsoft.com/office/powerpoint/2010/main" val="170444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106326"/>
            <a:ext cx="10057470" cy="659841"/>
          </a:xfrm>
        </p:spPr>
        <p:txBody>
          <a:bodyPr>
            <a:noAutofit/>
          </a:bodyPr>
          <a:lstStyle/>
          <a:p>
            <a:pPr algn="ctr"/>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ABSTRACT</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11761" y="873760"/>
            <a:ext cx="11828602" cy="5877913"/>
          </a:xfrm>
        </p:spPr>
        <p:txBody>
          <a:bodyPr>
            <a:normAutofit/>
          </a:bodyPr>
          <a:lstStyle/>
          <a:p>
            <a:pPr marL="152400" indent="0" algn="just">
              <a:lnSpc>
                <a:spcPct val="100000"/>
              </a:lnSpc>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Human stress, often triggered by challenging environments, significantly impacts overall well-being.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Our Project </a:t>
            </a:r>
            <a:r>
              <a:rPr lang="en-US" sz="2400" dirty="0">
                <a:latin typeface="Times New Roman" panose="02020603050405020304" pitchFamily="18" charset="0"/>
                <a:cs typeface="Times New Roman" panose="02020603050405020304" pitchFamily="18" charset="0"/>
              </a:rPr>
              <a:t>focuses on detecting human stress through sleep-related behaviors using machine learning and deep learning techniques. Six machine learning algorithms, including Naïve Bayes, and deep learning methods  and deeper neural networks were tested. The Naïve Bayes algorithm stood out, achieving 91.27% accuracy. Our Project </a:t>
            </a:r>
            <a:r>
              <a:rPr lang="en-IN" sz="2400" dirty="0">
                <a:latin typeface="Times New Roman" panose="02020603050405020304" pitchFamily="18" charset="0"/>
                <a:cs typeface="Times New Roman" panose="02020603050405020304" pitchFamily="18" charset="0"/>
              </a:rPr>
              <a:t>main objective is to investigate how human stress might be detected using machine learning algorithms based on sleep-related behaviours.</a:t>
            </a:r>
            <a:endParaRPr lang="en-IN"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83162" y="6382341"/>
            <a:ext cx="914400" cy="369332"/>
          </a:xfrm>
          <a:prstGeom prst="rect">
            <a:avLst/>
          </a:prstGeom>
          <a:noFill/>
        </p:spPr>
        <p:txBody>
          <a:bodyPr wrap="square" rtlCol="0">
            <a:spAutoFit/>
          </a:bodyPr>
          <a:lstStyle/>
          <a:p>
            <a:r>
              <a:rPr lang="en-US" dirty="0"/>
              <a:t>4</a:t>
            </a:r>
            <a:endParaRPr lang="en-IN" dirty="0"/>
          </a:p>
        </p:txBody>
      </p:sp>
      <p:pic>
        <p:nvPicPr>
          <p:cNvPr id="4" name="Picture 3"/>
          <p:cNvPicPr>
            <a:picLocks noChangeAspect="1"/>
          </p:cNvPicPr>
          <p:nvPr/>
        </p:nvPicPr>
        <p:blipFill>
          <a:blip r:embed="rId2"/>
          <a:stretch>
            <a:fillRect/>
          </a:stretch>
        </p:blipFill>
        <p:spPr>
          <a:xfrm>
            <a:off x="3617550" y="3812716"/>
            <a:ext cx="4956899" cy="2833853"/>
          </a:xfrm>
          <a:prstGeom prst="rect">
            <a:avLst/>
          </a:prstGeom>
          <a:ln>
            <a:noFill/>
          </a:ln>
          <a:effectLst>
            <a:outerShdw blurRad="190500" algn="tl" rotWithShape="0">
              <a:srgbClr val="000000">
                <a:alpha val="70000"/>
              </a:srgbClr>
            </a:outerShdw>
          </a:effectLst>
        </p:spPr>
      </p:pic>
    </p:spTree>
  </p:cSld>
  <p:clrMapOvr>
    <a:masterClrMapping/>
  </p:clrMapOvr>
  <p:transition>
    <p:pull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02C-B253-38B1-53CB-7A88760DD61F}"/>
              </a:ext>
            </a:extLst>
          </p:cNvPr>
          <p:cNvSpPr>
            <a:spLocks noGrp="1"/>
          </p:cNvSpPr>
          <p:nvPr>
            <p:ph type="title"/>
          </p:nvPr>
        </p:nvSpPr>
        <p:spPr>
          <a:xfrm>
            <a:off x="528320" y="233681"/>
            <a:ext cx="10825480" cy="924560"/>
          </a:xfrm>
        </p:spPr>
        <p:txBody>
          <a:bodyPr>
            <a:normAutofit/>
          </a:bodyPr>
          <a:lstStyle/>
          <a:p>
            <a:r>
              <a:rPr lang="en-IN" sz="3600" b="1" dirty="0">
                <a:solidFill>
                  <a:schemeClr val="tx2">
                    <a:lumMod val="90000"/>
                    <a:lumOff val="10000"/>
                  </a:schemeClr>
                </a:solidFill>
                <a:latin typeface="Times New Roman" panose="02020603050405020304" pitchFamily="18" charset="0"/>
                <a:cs typeface="Times New Roman" panose="02020603050405020304" pitchFamily="18" charset="0"/>
              </a:rPr>
              <a:t>TESTING</a:t>
            </a:r>
          </a:p>
        </p:txBody>
      </p:sp>
      <p:sp>
        <p:nvSpPr>
          <p:cNvPr id="3" name="Content Placeholder 2">
            <a:extLst>
              <a:ext uri="{FF2B5EF4-FFF2-40B4-BE49-F238E27FC236}">
                <a16:creationId xmlns:a16="http://schemas.microsoft.com/office/drawing/2014/main" id="{986F853F-0B8E-2683-B3DC-1AE09D031277}"/>
              </a:ext>
            </a:extLst>
          </p:cNvPr>
          <p:cNvSpPr>
            <a:spLocks noGrp="1"/>
          </p:cNvSpPr>
          <p:nvPr>
            <p:ph idx="1"/>
          </p:nvPr>
        </p:nvSpPr>
        <p:spPr>
          <a:xfrm>
            <a:off x="528320" y="1341120"/>
            <a:ext cx="10825480" cy="4835843"/>
          </a:xfrm>
        </p:spPr>
        <p:txBody>
          <a:bodyPr>
            <a:normAutofit/>
          </a:bodyPr>
          <a:lstStyle/>
          <a:p>
            <a:r>
              <a:rPr lang="en-IN" sz="2400" dirty="0">
                <a:latin typeface="Times New Roman" panose="02020603050405020304" pitchFamily="18" charset="0"/>
                <a:cs typeface="Times New Roman" panose="02020603050405020304" pitchFamily="18" charset="0"/>
              </a:rPr>
              <a:t>Unit Testing</a:t>
            </a:r>
          </a:p>
          <a:p>
            <a:r>
              <a:rPr lang="en-IN" sz="2400" dirty="0">
                <a:latin typeface="Times New Roman" panose="02020603050405020304" pitchFamily="18" charset="0"/>
                <a:cs typeface="Times New Roman" panose="02020603050405020304" pitchFamily="18" charset="0"/>
              </a:rPr>
              <a:t>System Testing</a:t>
            </a:r>
          </a:p>
          <a:p>
            <a:r>
              <a:rPr lang="en-IN" sz="2400" dirty="0">
                <a:latin typeface="Times New Roman" panose="02020603050405020304" pitchFamily="18" charset="0"/>
                <a:cs typeface="Times New Roman" panose="02020603050405020304" pitchFamily="18" charset="0"/>
              </a:rPr>
              <a:t>White Box Testing</a:t>
            </a:r>
          </a:p>
          <a:p>
            <a:r>
              <a:rPr lang="en-IN" sz="2400" dirty="0">
                <a:latin typeface="Times New Roman" panose="02020603050405020304" pitchFamily="18" charset="0"/>
                <a:cs typeface="Times New Roman" panose="02020603050405020304" pitchFamily="18" charset="0"/>
              </a:rPr>
              <a:t>Black Box Testing</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79A16D-9D03-61D6-6A37-37BF42D2C0B0}"/>
              </a:ext>
            </a:extLst>
          </p:cNvPr>
          <p:cNvSpPr txBox="1"/>
          <p:nvPr/>
        </p:nvSpPr>
        <p:spPr>
          <a:xfrm>
            <a:off x="11216640" y="6176963"/>
            <a:ext cx="431528" cy="369332"/>
          </a:xfrm>
          <a:prstGeom prst="rect">
            <a:avLst/>
          </a:prstGeom>
          <a:noFill/>
        </p:spPr>
        <p:txBody>
          <a:bodyPr wrap="none" rtlCol="0">
            <a:spAutoFit/>
          </a:bodyPr>
          <a:lstStyle/>
          <a:p>
            <a:r>
              <a:rPr lang="en-IN" dirty="0"/>
              <a:t>40</a:t>
            </a:r>
          </a:p>
        </p:txBody>
      </p:sp>
    </p:spTree>
    <p:extLst>
      <p:ext uri="{BB962C8B-B14F-4D97-AF65-F5344CB8AC3E}">
        <p14:creationId xmlns:p14="http://schemas.microsoft.com/office/powerpoint/2010/main" val="2853506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213361"/>
            <a:ext cx="11897360" cy="894079"/>
          </a:xfrm>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CONCLUSION</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42240" y="1330960"/>
            <a:ext cx="11897360" cy="4876483"/>
          </a:xfrm>
        </p:spPr>
        <p:txBody>
          <a:bodyPr>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Designing a Human Stress Detection System based on sleep habits involves careful planning and testing, using sleep data and user input. By analyzing factors like sleep duration, quality, patterns, and movement, machine learning can help identify signs of stress. Although this technology offers a promising way to understand our well-being. Also, privacy and consent issues need to be considered to ensure responsible use of personal data. Despite these challenges, this approach has great potential for improving stress management and overall health.</a:t>
            </a:r>
            <a:endParaRPr lang="en-IN" sz="3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993120" y="6289040"/>
            <a:ext cx="431528" cy="369332"/>
          </a:xfrm>
          <a:prstGeom prst="rect">
            <a:avLst/>
          </a:prstGeom>
          <a:noFill/>
        </p:spPr>
        <p:txBody>
          <a:bodyPr wrap="none" rtlCol="0">
            <a:spAutoFit/>
          </a:bodyPr>
          <a:lstStyle/>
          <a:p>
            <a:r>
              <a:rPr lang="en-IN" dirty="0"/>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3B39-142B-D8E1-C917-7F4EACDB89F7}"/>
              </a:ext>
            </a:extLst>
          </p:cNvPr>
          <p:cNvSpPr>
            <a:spLocks noGrp="1"/>
          </p:cNvSpPr>
          <p:nvPr>
            <p:ph type="title"/>
          </p:nvPr>
        </p:nvSpPr>
        <p:spPr>
          <a:xfrm>
            <a:off x="431800" y="182245"/>
            <a:ext cx="10515600" cy="772795"/>
          </a:xfrm>
        </p:spPr>
        <p:txBody>
          <a:bodyPr>
            <a:normAutofit/>
          </a:bodyPr>
          <a:lstStyle/>
          <a:p>
            <a:r>
              <a:rPr lang="en-IN" sz="3600" b="1" dirty="0">
                <a:solidFill>
                  <a:schemeClr val="tx2">
                    <a:lumMod val="90000"/>
                    <a:lumOff val="10000"/>
                  </a:schemeClr>
                </a:solidFill>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35518E4C-255A-70E9-CB60-1857C819ED34}"/>
              </a:ext>
            </a:extLst>
          </p:cNvPr>
          <p:cNvSpPr>
            <a:spLocks noGrp="1"/>
          </p:cNvSpPr>
          <p:nvPr>
            <p:ph idx="1"/>
          </p:nvPr>
        </p:nvSpPr>
        <p:spPr>
          <a:xfrm>
            <a:off x="523240" y="1551305"/>
            <a:ext cx="8437880" cy="3010535"/>
          </a:xfrm>
        </p:spPr>
        <p:txBody>
          <a:bodyPr>
            <a:normAutofit/>
          </a:bodyPr>
          <a:lstStyle/>
          <a:p>
            <a:r>
              <a:rPr lang="en-US" sz="2400" dirty="0">
                <a:latin typeface="Times New Roman" panose="02020603050405020304" pitchFamily="18" charset="0"/>
                <a:cs typeface="Times New Roman" panose="02020603050405020304" pitchFamily="18" charset="0"/>
              </a:rPr>
              <a:t>Data quality and Availability.</a:t>
            </a:r>
          </a:p>
          <a:p>
            <a:r>
              <a:rPr lang="en-US" sz="2400" dirty="0">
                <a:latin typeface="Times New Roman" panose="02020603050405020304" pitchFamily="18" charset="0"/>
                <a:cs typeface="Times New Roman" panose="02020603050405020304" pitchFamily="18" charset="0"/>
              </a:rPr>
              <a:t>Individual Variability.</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8218CDB-41F1-F9AD-7B5D-F2EA17905107}"/>
              </a:ext>
            </a:extLst>
          </p:cNvPr>
          <p:cNvSpPr txBox="1"/>
          <p:nvPr/>
        </p:nvSpPr>
        <p:spPr>
          <a:xfrm>
            <a:off x="11633200" y="5943600"/>
            <a:ext cx="431528" cy="369332"/>
          </a:xfrm>
          <a:prstGeom prst="rect">
            <a:avLst/>
          </a:prstGeom>
          <a:noFill/>
        </p:spPr>
        <p:txBody>
          <a:bodyPr wrap="none" rtlCol="0">
            <a:spAutoFit/>
          </a:bodyPr>
          <a:lstStyle/>
          <a:p>
            <a:r>
              <a:rPr lang="en-IN" dirty="0"/>
              <a:t>42</a:t>
            </a:r>
          </a:p>
        </p:txBody>
      </p:sp>
    </p:spTree>
    <p:extLst>
      <p:ext uri="{BB962C8B-B14F-4D97-AF65-F5344CB8AC3E}">
        <p14:creationId xmlns:p14="http://schemas.microsoft.com/office/powerpoint/2010/main" val="1665330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REFERENCES</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15600" y="1356966"/>
            <a:ext cx="11360800" cy="5342008"/>
          </a:xfrm>
        </p:spPr>
        <p:txBody>
          <a:bodyPr>
            <a:normAutofit/>
          </a:bodyPr>
          <a:lstStyle/>
          <a:p>
            <a:pPr marL="495300" indent="-342900">
              <a:buFont typeface="+mj-lt"/>
              <a:buAutoNum type="arabicPeriod"/>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Schneiderman, N., Ironson, G., &amp; Siegel, S. D. (2005). Stress and health. </a:t>
            </a:r>
          </a:p>
          <a:p>
            <a:pPr marL="495300" indent="-342900">
              <a:buFont typeface="+mj-lt"/>
              <a:buAutoNum type="arabicPeriod"/>
            </a:pPr>
            <a:r>
              <a:rPr lang="en-IN" sz="2400" dirty="0">
                <a:effectLst/>
                <a:latin typeface="Times New Roman" panose="02020603050405020304" pitchFamily="18" charset="0"/>
                <a:ea typeface="SimSun" panose="02010600030101010101" pitchFamily="2" charset="-122"/>
                <a:cs typeface="Times New Roman" panose="02020603050405020304" pitchFamily="18" charset="0"/>
              </a:rPr>
              <a:t>Vgontzas, A. N., Pejovic, S., &amp; Karataraki, M. (2007). Sleep, Sleep Disorders, and Stress.</a:t>
            </a:r>
          </a:p>
          <a:p>
            <a:pPr marL="495300" indent="-342900">
              <a:buFont typeface="+mj-lt"/>
              <a:buAutoNum type="arabicPeriod"/>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Bukhsh, Q., Shahzad, A., &amp; Nisa, M. (2011). A study of learning stress and stress management strategies of the students of postgraduate level</a:t>
            </a:r>
          </a:p>
          <a:p>
            <a:pPr marL="495300" indent="-342900">
              <a:buFont typeface="+mj-lt"/>
              <a:buAutoNum type="arabicPeriod"/>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Fink, G. (2017). Stress: Concepts, Cognition, Emotion, and Behavior: Handbook of Stress. Florey Institute of Neuroscience and Mental Health. </a:t>
            </a:r>
          </a:p>
          <a:p>
            <a:pPr marL="495300" indent="-342900">
              <a:buFont typeface="+mj-lt"/>
              <a:buAutoNum type="arabicPeriod"/>
            </a:pPr>
            <a:r>
              <a:rPr lang="en-IN" sz="2400" dirty="0">
                <a:effectLst/>
                <a:latin typeface="Times New Roman" panose="02020603050405020304" pitchFamily="18" charset="0"/>
                <a:ea typeface="SimSun" panose="02010600030101010101" pitchFamily="2" charset="-122"/>
                <a:cs typeface="Times New Roman" panose="02020603050405020304" pitchFamily="18" charset="0"/>
              </a:rPr>
              <a:t> Shahsavarani, A. M., Abadi, E. A. M., &amp; Kalkhoran, M. H. (2014). </a:t>
            </a:r>
          </a:p>
          <a:p>
            <a:pPr marL="152400" indent="0">
              <a:buNone/>
            </a:pPr>
            <a:r>
              <a:rPr lang="en-IN" sz="2400" dirty="0">
                <a:effectLst/>
                <a:latin typeface="Times New Roman" panose="02020603050405020304" pitchFamily="18" charset="0"/>
                <a:ea typeface="SimSun" panose="02010600030101010101" pitchFamily="2" charset="-122"/>
                <a:cs typeface="Times New Roman" panose="02020603050405020304" pitchFamily="18" charset="0"/>
              </a:rPr>
              <a:t> </a:t>
            </a:r>
          </a:p>
          <a:p>
            <a:pPr marL="152400" indent="0">
              <a:buNone/>
            </a:pP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0" y="6331226"/>
            <a:ext cx="431528" cy="369332"/>
          </a:xfrm>
          <a:prstGeom prst="rect">
            <a:avLst/>
          </a:prstGeom>
          <a:noFill/>
        </p:spPr>
        <p:txBody>
          <a:bodyPr wrap="none" rtlCol="0">
            <a:spAutoFit/>
          </a:bodyPr>
          <a:lstStyle/>
          <a:p>
            <a:r>
              <a:rPr lang="en-US" dirty="0"/>
              <a:t>43</a:t>
            </a:r>
            <a:endParaRPr lang="en-IN" dirty="0"/>
          </a:p>
        </p:txBody>
      </p:sp>
    </p:spTree>
  </p:cSld>
  <p:clrMapOvr>
    <a:masterClrMapping/>
  </p:clrMapOvr>
  <p:transition>
    <p:pull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008" y="563527"/>
            <a:ext cx="10059492" cy="4082902"/>
          </a:xfrm>
        </p:spPr>
        <p:txBody>
          <a:bodyPr/>
          <a:lstStyle/>
          <a:p>
            <a:r>
              <a:rPr lang="en-US" dirty="0"/>
              <a:t>                      </a:t>
            </a:r>
            <a:br>
              <a:rPr lang="en-US" dirty="0">
                <a:solidFill>
                  <a:schemeClr val="tx1"/>
                </a:solidFill>
              </a:rPr>
            </a:br>
            <a:r>
              <a:rPr lang="en-US" sz="7200" dirty="0">
                <a:solidFill>
                  <a:schemeClr val="tx1"/>
                </a:solidFill>
              </a:rPr>
              <a:t>       </a:t>
            </a:r>
            <a:r>
              <a:rPr lang="en-US" sz="8800" b="1" dirty="0">
                <a:solidFill>
                  <a:schemeClr val="tx1"/>
                </a:solidFill>
              </a:rPr>
              <a:t>                        </a:t>
            </a:r>
          </a:p>
        </p:txBody>
      </p:sp>
      <p:pic>
        <p:nvPicPr>
          <p:cNvPr id="4" name="Picture 3"/>
          <p:cNvPicPr>
            <a:picLocks noChangeAspect="1"/>
          </p:cNvPicPr>
          <p:nvPr/>
        </p:nvPicPr>
        <p:blipFill>
          <a:blip r:embed="rId2"/>
          <a:stretch>
            <a:fillRect/>
          </a:stretch>
        </p:blipFill>
        <p:spPr>
          <a:xfrm>
            <a:off x="-1" y="9245"/>
            <a:ext cx="12192001" cy="7304567"/>
          </a:xfrm>
          <a:prstGeom prst="rect">
            <a:avLst/>
          </a:prstGeom>
        </p:spPr>
      </p:pic>
      <p:sp>
        <p:nvSpPr>
          <p:cNvPr id="5" name="TextBox 4"/>
          <p:cNvSpPr txBox="1"/>
          <p:nvPr/>
        </p:nvSpPr>
        <p:spPr>
          <a:xfrm>
            <a:off x="11221278" y="6221896"/>
            <a:ext cx="431528" cy="369332"/>
          </a:xfrm>
          <a:prstGeom prst="rect">
            <a:avLst/>
          </a:prstGeom>
          <a:noFill/>
        </p:spPr>
        <p:txBody>
          <a:bodyPr wrap="none" rtlCol="0">
            <a:spAutoFit/>
          </a:bodyPr>
          <a:lstStyle/>
          <a:p>
            <a:r>
              <a:rPr lang="en-US" dirty="0"/>
              <a:t>44</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677334" y="2418735"/>
            <a:ext cx="8596668" cy="1946788"/>
          </a:xfrm>
          <a:prstGeom prst="rect">
            <a:avLst/>
          </a:prstGeom>
        </p:spPr>
        <p:txBody>
          <a:bodyPr spcFirstLastPara="1" vert="horz" wrap="square" lIns="121900" tIns="121900" rIns="121900" bIns="121900" rtlCol="0" anchor="t" anchorCtr="0">
            <a:normAutofit/>
          </a:bodyPr>
          <a:lstStyle/>
          <a:p>
            <a:r>
              <a:rPr lang="en-GB" sz="8800" dirty="0">
                <a:ln w="0"/>
                <a:solidFill>
                  <a:schemeClr val="tx1"/>
                </a:solidFill>
                <a:effectLst>
                  <a:outerShdw blurRad="38100" dist="19050" dir="2700000" algn="tl" rotWithShape="0">
                    <a:schemeClr val="dk1">
                      <a:alpha val="40000"/>
                    </a:schemeClr>
                  </a:outerShdw>
                </a:effectLst>
              </a:rPr>
              <a:t>   </a:t>
            </a:r>
            <a:endParaRPr sz="9800" dirty="0"/>
          </a:p>
        </p:txBody>
      </p:sp>
      <p:sp>
        <p:nvSpPr>
          <p:cNvPr id="3" name="Text Placeholder 2"/>
          <p:cNvSpPr>
            <a:spLocks noGrp="1"/>
          </p:cNvSpPr>
          <p:nvPr>
            <p:ph idx="1"/>
          </p:nvPr>
        </p:nvSpPr>
        <p:spPr>
          <a:xfrm>
            <a:off x="1209368" y="3429000"/>
            <a:ext cx="8064634" cy="2986548"/>
          </a:xfrm>
        </p:spPr>
        <p:txBody>
          <a:bodyPr/>
          <a:lstStyle/>
          <a:p>
            <a:pPr marL="0" indent="0">
              <a:buNone/>
            </a:pPr>
            <a:endParaRPr lang="en-US" sz="2400" dirty="0">
              <a:solidFill>
                <a:schemeClr val="tx1"/>
              </a:solidFill>
              <a:latin typeface="Adobe Heiti Std R" panose="020B0400000000000000" pitchFamily="34" charset="-128"/>
              <a:ea typeface="Adobe Heiti Std R" panose="020B0400000000000000" pitchFamily="34" charset="-128"/>
            </a:endParaRPr>
          </a:p>
          <a:p>
            <a:pPr marL="0" indent="0">
              <a:buNone/>
            </a:pPr>
            <a:r>
              <a:rPr lang="en-US" dirty="0">
                <a:solidFill>
                  <a:schemeClr val="tx1"/>
                </a:solidFill>
              </a:rPr>
              <a:t>             </a:t>
            </a:r>
          </a:p>
        </p:txBody>
      </p:sp>
      <p:pic>
        <p:nvPicPr>
          <p:cNvPr id="5" name="Picture 4"/>
          <p:cNvPicPr>
            <a:picLocks noChangeAspect="1"/>
          </p:cNvPicPr>
          <p:nvPr/>
        </p:nvPicPr>
        <p:blipFill>
          <a:blip r:embed="rId3"/>
          <a:stretch>
            <a:fillRect/>
          </a:stretch>
        </p:blipFill>
        <p:spPr>
          <a:xfrm>
            <a:off x="42532" y="85060"/>
            <a:ext cx="11929730" cy="6772940"/>
          </a:xfrm>
          <a:prstGeom prst="rect">
            <a:avLst/>
          </a:prstGeom>
        </p:spPr>
      </p:pic>
      <p:sp>
        <p:nvSpPr>
          <p:cNvPr id="2" name="TextBox 1"/>
          <p:cNvSpPr txBox="1"/>
          <p:nvPr/>
        </p:nvSpPr>
        <p:spPr>
          <a:xfrm>
            <a:off x="11150008" y="6403608"/>
            <a:ext cx="914400" cy="369332"/>
          </a:xfrm>
          <a:prstGeom prst="rect">
            <a:avLst/>
          </a:prstGeom>
          <a:noFill/>
        </p:spPr>
        <p:txBody>
          <a:bodyPr wrap="square" rtlCol="0">
            <a:spAutoFit/>
          </a:bodyPr>
          <a:lstStyle/>
          <a:p>
            <a:r>
              <a:rPr lang="en-US" dirty="0">
                <a:solidFill>
                  <a:schemeClr val="bg1"/>
                </a:solidFill>
              </a:rPr>
              <a:t>45</a:t>
            </a:r>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121"/>
            <a:ext cx="10515600" cy="822959"/>
          </a:xfrm>
        </p:spPr>
        <p:txBody>
          <a:bodyPr>
            <a:normAutofit/>
          </a:bodyPr>
          <a:lstStyle/>
          <a:p>
            <a:pPr algn="ctr"/>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INTRODUCTION</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4460" y="894080"/>
            <a:ext cx="11943080" cy="5466080"/>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Sleep Disruptions are often sign of a Stress.</a:t>
            </a:r>
          </a:p>
          <a:p>
            <a:pPr>
              <a:lnSpc>
                <a:spcPct val="100000"/>
              </a:lnSpc>
            </a:pPr>
            <a:r>
              <a:rPr lang="en-US" sz="2400" dirty="0">
                <a:latin typeface="Times New Roman" panose="02020603050405020304" pitchFamily="18" charset="0"/>
                <a:cs typeface="Times New Roman" panose="02020603050405020304" pitchFamily="18" charset="0"/>
              </a:rPr>
              <a:t>Monitoring stress levels is crucial to reduce its adverse effects on health.</a:t>
            </a:r>
          </a:p>
          <a:p>
            <a:pPr>
              <a:lnSpc>
                <a:spcPct val="100000"/>
              </a:lnSpc>
            </a:pPr>
            <a:r>
              <a:rPr lang="en-US" sz="2400" dirty="0">
                <a:latin typeface="Times New Roman" panose="02020603050405020304" pitchFamily="18" charset="0"/>
                <a:cs typeface="Times New Roman" panose="02020603050405020304" pitchFamily="18" charset="0"/>
              </a:rPr>
              <a:t>Sleep behaviors are closely linked to stress, with disruptions in sleep patterns.</a:t>
            </a:r>
          </a:p>
          <a:p>
            <a:pPr>
              <a:lnSpc>
                <a:spcPct val="100000"/>
              </a:lnSpc>
            </a:pPr>
            <a:r>
              <a:rPr lang="en-US" sz="2400" dirty="0">
                <a:latin typeface="Times New Roman" panose="02020603050405020304" pitchFamily="18" charset="0"/>
                <a:cs typeface="Times New Roman" panose="02020603050405020304" pitchFamily="18" charset="0"/>
              </a:rPr>
              <a:t>Various machine learning algorithms can analyze sleep data to detect stress.</a:t>
            </a:r>
          </a:p>
          <a:p>
            <a:pPr>
              <a:lnSpc>
                <a:spcPct val="100000"/>
              </a:lnSpc>
            </a:pPr>
            <a:r>
              <a:rPr lang="en-US" sz="2400" dirty="0">
                <a:latin typeface="Times New Roman" panose="02020603050405020304" pitchFamily="18" charset="0"/>
                <a:cs typeface="Times New Roman" panose="02020603050405020304" pitchFamily="18" charset="0"/>
              </a:rPr>
              <a:t>Stress detection using sleep behaviors can lead to improved stress management. </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775099" y="3634956"/>
            <a:ext cx="5709682" cy="2989128"/>
          </a:xfrm>
          <a:prstGeom prst="rect">
            <a:avLst/>
          </a:prstGeom>
          <a:ln>
            <a:noFill/>
          </a:ln>
          <a:effectLst>
            <a:softEdge rad="112500"/>
          </a:effectLst>
        </p:spPr>
      </p:pic>
      <p:sp>
        <p:nvSpPr>
          <p:cNvPr id="4" name="TextBox 3"/>
          <p:cNvSpPr txBox="1"/>
          <p:nvPr/>
        </p:nvSpPr>
        <p:spPr>
          <a:xfrm>
            <a:off x="11562080" y="6254752"/>
            <a:ext cx="308098" cy="369332"/>
          </a:xfrm>
          <a:prstGeom prst="rect">
            <a:avLst/>
          </a:prstGeom>
          <a:noFill/>
        </p:spPr>
        <p:txBody>
          <a:bodyPr wrap="none" rtlCol="0">
            <a:spAutoFit/>
          </a:bodyPr>
          <a:lstStyle/>
          <a:p>
            <a:r>
              <a:rPr lang="en-IN"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8961" y="182999"/>
            <a:ext cx="11308079" cy="646331"/>
          </a:xfrm>
          <a:prstGeom prst="rect">
            <a:avLst/>
          </a:prstGeom>
          <a:noFill/>
        </p:spPr>
        <p:txBody>
          <a:bodyPr wrap="square">
            <a:spAutoFit/>
          </a:bodyPr>
          <a:lstStyle/>
          <a:p>
            <a:pPr algn="ctr"/>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LITERATURE SURVEY</a:t>
            </a:r>
          </a:p>
        </p:txBody>
      </p:sp>
      <p:sp>
        <p:nvSpPr>
          <p:cNvPr id="5" name="TextBox 4"/>
          <p:cNvSpPr txBox="1"/>
          <p:nvPr/>
        </p:nvSpPr>
        <p:spPr>
          <a:xfrm>
            <a:off x="568961" y="1210608"/>
            <a:ext cx="11623039" cy="26776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Stress and Sleep Relationship (2010 - 2015) by </a:t>
            </a:r>
            <a:r>
              <a:rPr lang="nl-NL" sz="2400" dirty="0">
                <a:latin typeface="Times New Roman" panose="02020603050405020304" pitchFamily="18" charset="0"/>
                <a:cs typeface="Times New Roman" panose="02020603050405020304" pitchFamily="18" charset="0"/>
              </a:rPr>
              <a:t>Van Cauter (2010), Kuhlman (2015).</a:t>
            </a:r>
          </a:p>
          <a:p>
            <a:pPr marL="342900" indent="-342900">
              <a:lnSpc>
                <a:spcPct val="150000"/>
              </a:lnSpc>
              <a:buFont typeface="Arial" panose="020B0604020202020204" pitchFamily="34" charset="0"/>
              <a:buChar char="•"/>
            </a:pPr>
            <a:r>
              <a:rPr lang="da-DK" sz="2400" dirty="0">
                <a:latin typeface="Times New Roman" panose="02020603050405020304" pitchFamily="18" charset="0"/>
                <a:cs typeface="Times New Roman" panose="02020603050405020304" pitchFamily="18" charset="0"/>
              </a:rPr>
              <a:t>Wearables for Sleep Monitoring (2015 - 2018) by Haghayegh et al. (2017).</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Traditional Stress Detection Approaches (2009 - 2014) by </a:t>
            </a:r>
            <a:r>
              <a:rPr lang="en-IN" sz="2400" dirty="0">
                <a:latin typeface="Times New Roman" panose="02020603050405020304" pitchFamily="18" charset="0"/>
                <a:cs typeface="Times New Roman" panose="02020603050405020304" pitchFamily="18" charset="0"/>
              </a:rPr>
              <a:t>Chida &amp; Steptoe (2014).</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Deep Learning Approaches for Sleep and Stress Analysis (2018 - 2022).</a:t>
            </a:r>
            <a:endParaRPr lang="nl-NL"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111324" y="4074542"/>
            <a:ext cx="5108116" cy="2677656"/>
          </a:xfrm>
          <a:prstGeom prst="round2DiagRect">
            <a:avLst>
              <a:gd name="adj1" fmla="val 16667"/>
              <a:gd name="adj2" fmla="val 17369"/>
            </a:avLst>
          </a:prstGeom>
          <a:ln w="88900" cap="sq">
            <a:solidFill>
              <a:srgbClr val="FFFFFF"/>
            </a:solidFill>
            <a:miter lim="800000"/>
            <a:headEnd/>
            <a:tailEnd/>
          </a:ln>
          <a:effectLst>
            <a:outerShdw blurRad="254000" algn="tl" rotWithShape="0">
              <a:srgbClr val="000000">
                <a:alpha val="43000"/>
              </a:srgbClr>
            </a:outerShdw>
          </a:effectLst>
        </p:spPr>
      </p:pic>
      <p:sp>
        <p:nvSpPr>
          <p:cNvPr id="4" name="TextBox 3"/>
          <p:cNvSpPr txBox="1"/>
          <p:nvPr/>
        </p:nvSpPr>
        <p:spPr>
          <a:xfrm>
            <a:off x="11572973" y="6423506"/>
            <a:ext cx="914400" cy="369332"/>
          </a:xfrm>
          <a:prstGeom prst="rect">
            <a:avLst/>
          </a:prstGeom>
          <a:noFill/>
        </p:spPr>
        <p:txBody>
          <a:bodyPr wrap="square" rtlCol="0">
            <a:spAutoFit/>
          </a:bodyPr>
          <a:lstStyle/>
          <a:p>
            <a:r>
              <a:rPr lang="en-US" dirty="0"/>
              <a:t>6</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5813"/>
            <a:ext cx="11623999" cy="892427"/>
          </a:xfrm>
        </p:spPr>
        <p:txBody>
          <a:bodyPr>
            <a:no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EXISTING SYSTEM</a:t>
            </a:r>
            <a:br>
              <a:rPr lang="en-IN" sz="3600" b="1" u="sng" dirty="0">
                <a:solidFill>
                  <a:schemeClr val="tx2">
                    <a:lumMod val="90000"/>
                    <a:lumOff val="10000"/>
                  </a:schemeClr>
                </a:solidFill>
                <a:latin typeface="Times New Roman" panose="02020603050405020304" pitchFamily="18" charset="0"/>
                <a:cs typeface="Times New Roman" panose="02020603050405020304" pitchFamily="18" charset="0"/>
              </a:rPr>
            </a:br>
            <a:endParaRPr lang="en-IN" sz="3600" dirty="0">
              <a:solidFill>
                <a:schemeClr val="tx2">
                  <a:lumMod val="90000"/>
                  <a:lumOff val="10000"/>
                </a:schemeClr>
              </a:solidFill>
            </a:endParaRPr>
          </a:p>
        </p:txBody>
      </p:sp>
      <p:sp>
        <p:nvSpPr>
          <p:cNvPr id="3" name="Text Placeholder 2"/>
          <p:cNvSpPr>
            <a:spLocks noGrp="1"/>
          </p:cNvSpPr>
          <p:nvPr>
            <p:ph type="body" idx="1"/>
          </p:nvPr>
        </p:nvSpPr>
        <p:spPr>
          <a:xfrm>
            <a:off x="153359" y="1351280"/>
            <a:ext cx="11948160" cy="5240907"/>
          </a:xfrm>
        </p:spPr>
        <p:txBody>
          <a:bodyPr>
            <a:normAutofit/>
          </a:bodyPr>
          <a:lstStyle/>
          <a:p>
            <a:pPr marL="342900" indent="-342900" algn="just">
              <a:buClr>
                <a:schemeClr val="tx1"/>
              </a:buClr>
              <a:buSzPct val="1000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Random Forest, Logistic Regression, Decision Trees, Naive Bayes Analyse sleep related data.</a:t>
            </a:r>
          </a:p>
          <a:p>
            <a:pPr marL="342900" indent="-342900" algn="just">
              <a:buClr>
                <a:schemeClr val="tx1"/>
              </a:buClr>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Preprocessing techniques like scaling, normalization, and data augmentation improve the dataset.</a:t>
            </a:r>
          </a:p>
          <a:p>
            <a:pPr marL="342900" indent="-342900" algn="just">
              <a:buClr>
                <a:schemeClr val="tx1"/>
              </a:buClr>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Processed data is used to train stress detection models, evaluated with accuracy, precision.</a:t>
            </a:r>
          </a:p>
          <a:p>
            <a:pPr marL="0" indent="0" algn="just">
              <a:buClr>
                <a:schemeClr val="tx1"/>
              </a:buClr>
              <a:buSzPct val="100000"/>
              <a:buNone/>
            </a:pPr>
            <a:endParaRPr lang="en-US" sz="2400" dirty="0">
              <a:latin typeface="Times New Roman" panose="02020603050405020304" pitchFamily="18" charset="0"/>
              <a:cs typeface="Times New Roman" panose="02020603050405020304" pitchFamily="18" charset="0"/>
            </a:endParaRPr>
          </a:p>
          <a:p>
            <a:pPr marL="0" indent="0" algn="just">
              <a:lnSpc>
                <a:spcPct val="150000"/>
              </a:lnSpc>
              <a:buClr>
                <a:schemeClr val="tx1"/>
              </a:buClr>
              <a:buSzPct val="100000"/>
              <a:buNone/>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Disadvantages:</a:t>
            </a:r>
          </a:p>
          <a:p>
            <a:pPr marL="457200" indent="-457200">
              <a:lnSpc>
                <a:spcPct val="150000"/>
              </a:lnSpc>
              <a:buClr>
                <a:schemeClr val="tx1"/>
              </a:buClr>
              <a:buSzPct val="100000"/>
              <a:buFont typeface="+mj-lt"/>
              <a:buAutoNum type="arabicPeriod"/>
            </a:pPr>
            <a:r>
              <a:rPr lang="en-IN" sz="2400" dirty="0">
                <a:latin typeface="Times New Roman" panose="02020603050405020304" pitchFamily="18" charset="0"/>
                <a:cs typeface="Times New Roman" panose="02020603050405020304" pitchFamily="18" charset="0"/>
              </a:rPr>
              <a:t>Overfitting risk.</a:t>
            </a:r>
          </a:p>
          <a:p>
            <a:pPr marL="457200" indent="-457200">
              <a:lnSpc>
                <a:spcPct val="150000"/>
              </a:lnSpc>
              <a:buClr>
                <a:schemeClr val="tx1"/>
              </a:buClr>
              <a:buSzPct val="100000"/>
              <a:buFont typeface="+mj-lt"/>
              <a:buAutoNum type="arabicPeriod"/>
            </a:pPr>
            <a:r>
              <a:rPr lang="en-IN" sz="2400" dirty="0">
                <a:latin typeface="Times New Roman" panose="02020603050405020304" pitchFamily="18" charset="0"/>
                <a:cs typeface="Times New Roman" panose="02020603050405020304" pitchFamily="18" charset="0"/>
              </a:rPr>
              <a:t>Data quality dependency.</a:t>
            </a:r>
          </a:p>
        </p:txBody>
      </p:sp>
      <p:sp>
        <p:nvSpPr>
          <p:cNvPr id="4" name="TextBox 3"/>
          <p:cNvSpPr txBox="1"/>
          <p:nvPr/>
        </p:nvSpPr>
        <p:spPr>
          <a:xfrm>
            <a:off x="11541642" y="6407521"/>
            <a:ext cx="914400" cy="369332"/>
          </a:xfrm>
          <a:prstGeom prst="rect">
            <a:avLst/>
          </a:prstGeom>
          <a:noFill/>
        </p:spPr>
        <p:txBody>
          <a:bodyPr wrap="square" rtlCol="0">
            <a:spAutoFit/>
          </a:bodyPr>
          <a:lstStyle/>
          <a:p>
            <a:r>
              <a:rPr lang="en-US" dirty="0"/>
              <a:t>7</a:t>
            </a:r>
            <a:endParaRPr lang="en-IN" dirty="0"/>
          </a:p>
        </p:txBody>
      </p:sp>
      <p:sp>
        <p:nvSpPr>
          <p:cNvPr id="5" name="Rectangle 1"/>
          <p:cNvSpPr>
            <a:spLocks noChangeArrowheads="1"/>
          </p:cNvSpPr>
          <p:nvPr/>
        </p:nvSpPr>
        <p:spPr bwMode="auto">
          <a:xfrm>
            <a:off x="0" y="-323166"/>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FA0E84B-A22E-9208-3D71-6602B6043CFC}"/>
              </a:ext>
            </a:extLst>
          </p:cNvPr>
          <p:cNvPicPr>
            <a:picLocks noChangeAspect="1"/>
          </p:cNvPicPr>
          <p:nvPr/>
        </p:nvPicPr>
        <p:blipFill>
          <a:blip r:embed="rId2"/>
          <a:srcRect l="4608" t="9102" r="-5120"/>
          <a:stretch/>
        </p:blipFill>
        <p:spPr>
          <a:xfrm>
            <a:off x="5872362" y="3381494"/>
            <a:ext cx="5669280" cy="3026027"/>
          </a:xfrm>
          <a:prstGeom prst="rect">
            <a:avLst/>
          </a:prstGeom>
        </p:spPr>
      </p:pic>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06131" y="6467206"/>
            <a:ext cx="914400" cy="369332"/>
          </a:xfrm>
          <a:prstGeom prst="rect">
            <a:avLst/>
          </a:prstGeom>
          <a:noFill/>
        </p:spPr>
        <p:txBody>
          <a:bodyPr wrap="square" rtlCol="0">
            <a:spAutoFit/>
          </a:bodyPr>
          <a:lstStyle/>
          <a:p>
            <a:r>
              <a:rPr lang="en-US" dirty="0"/>
              <a:t>8</a:t>
            </a:r>
            <a:endParaRPr lang="en-IN" dirty="0"/>
          </a:p>
        </p:txBody>
      </p:sp>
      <p:sp>
        <p:nvSpPr>
          <p:cNvPr id="4" name="Title 3"/>
          <p:cNvSpPr>
            <a:spLocks noGrp="1"/>
          </p:cNvSpPr>
          <p:nvPr>
            <p:ph type="title"/>
          </p:nvPr>
        </p:nvSpPr>
        <p:spPr>
          <a:xfrm>
            <a:off x="132080" y="365125"/>
            <a:ext cx="11765280" cy="589915"/>
          </a:xfrm>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PROPOSED SYSTEM</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32080" y="1198880"/>
            <a:ext cx="11968480" cy="5435600"/>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Enhance stress detection based on sleeping habits using deep learning techniques.</a:t>
            </a:r>
          </a:p>
          <a:p>
            <a:pPr algn="just">
              <a:lnSpc>
                <a:spcPct val="100000"/>
              </a:lnSpc>
            </a:pPr>
            <a:r>
              <a:rPr lang="en-US" sz="2400" dirty="0">
                <a:latin typeface="Times New Roman" panose="02020603050405020304" pitchFamily="18" charset="0"/>
                <a:cs typeface="Times New Roman" panose="02020603050405020304" pitchFamily="18" charset="0"/>
              </a:rPr>
              <a:t>Data preprocessing includes scaling, normalization to improve dataset quality</a:t>
            </a:r>
            <a:r>
              <a:rPr lang="en-US" dirty="0"/>
              <a:t>.</a:t>
            </a:r>
            <a:endParaRPr lang="en-IN" sz="2400" dirty="0">
              <a:latin typeface="Times New Roman" panose="02020603050405020304" pitchFamily="18" charset="0"/>
              <a:cs typeface="Times New Roman" panose="02020603050405020304" pitchFamily="18" charset="0"/>
            </a:endParaRPr>
          </a:p>
          <a:p>
            <a:pPr algn="just">
              <a:lnSpc>
                <a:spcPct val="100000"/>
              </a:lnSpc>
            </a:pPr>
            <a:r>
              <a:rPr lang="en-IN" sz="2400" dirty="0">
                <a:latin typeface="Times New Roman" panose="02020603050405020304" pitchFamily="18" charset="0"/>
                <a:cs typeface="Times New Roman" panose="02020603050405020304" pitchFamily="18" charset="0"/>
              </a:rPr>
              <a:t>The best model is then integrated into a web application.</a:t>
            </a:r>
          </a:p>
          <a:p>
            <a:pPr algn="just">
              <a:lnSpc>
                <a:spcPct val="100000"/>
              </a:lnSpc>
            </a:pPr>
            <a:r>
              <a:rPr lang="en-US" sz="2400" dirty="0">
                <a:latin typeface="Times New Roman" panose="02020603050405020304" pitchFamily="18" charset="0"/>
                <a:cs typeface="Times New Roman" panose="02020603050405020304" pitchFamily="18" charset="0"/>
              </a:rPr>
              <a:t>The web app provides personalized stress insights based on individual sleep patterns.</a:t>
            </a:r>
          </a:p>
          <a:p>
            <a:pPr algn="just">
              <a:lnSpc>
                <a:spcPct val="100000"/>
              </a:lnSpc>
            </a:pP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r>
              <a:rPr lang="en-IN" dirty="0"/>
              <a:t>   </a:t>
            </a:r>
            <a:r>
              <a:rPr lang="en-IN" b="1" dirty="0">
                <a:latin typeface="Times New Roman" panose="02020603050405020304" pitchFamily="18" charset="0"/>
                <a:cs typeface="Times New Roman" panose="02020603050405020304" pitchFamily="18" charset="0"/>
              </a:rPr>
              <a:t>Advantages:</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Proactive Stress Management.</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Web Application Integration.</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Enhanced Model Performance.</a:t>
            </a:r>
            <a:endParaRPr lang="en-IN"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D51D1C-4F90-3DEB-F62B-4B0EF14CE008}"/>
              </a:ext>
            </a:extLst>
          </p:cNvPr>
          <p:cNvPicPr>
            <a:picLocks noChangeAspect="1"/>
          </p:cNvPicPr>
          <p:nvPr/>
        </p:nvPicPr>
        <p:blipFill>
          <a:blip r:embed="rId2"/>
          <a:stretch>
            <a:fillRect/>
          </a:stretch>
        </p:blipFill>
        <p:spPr>
          <a:xfrm>
            <a:off x="5283200" y="3340970"/>
            <a:ext cx="6131846" cy="315190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2">
                    <a:lumMod val="90000"/>
                    <a:lumOff val="10000"/>
                  </a:schemeClr>
                </a:solidFill>
                <a:latin typeface="Times New Roman" panose="02020603050405020304" pitchFamily="18" charset="0"/>
                <a:cs typeface="Times New Roman" panose="02020603050405020304" pitchFamily="18" charset="0"/>
              </a:rPr>
              <a:t>DESIGN</a:t>
            </a:r>
            <a:endParaRPr lang="en-IN" sz="36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lnSpcReduction="10000"/>
          </a:bodyPr>
          <a:lstStyle/>
          <a:p>
            <a:pPr marL="152400" indent="0">
              <a:lnSpc>
                <a:spcPct val="150000"/>
              </a:lnSpc>
              <a:buSzPct val="102000"/>
              <a:buNone/>
            </a:pPr>
            <a:r>
              <a:rPr lang="en-US" sz="2400" dirty="0">
                <a:latin typeface="Times New Roman" panose="02020603050405020304" pitchFamily="18" charset="0"/>
                <a:cs typeface="Times New Roman" panose="02020603050405020304" pitchFamily="18" charset="0"/>
              </a:rPr>
              <a:t>To design the module in diagram Format we use UML diagrams which will make easier to understand.</a:t>
            </a:r>
          </a:p>
          <a:p>
            <a:pPr marL="152400" indent="0">
              <a:lnSpc>
                <a:spcPct val="150000"/>
              </a:lnSpc>
              <a:buSzPct val="102000"/>
              <a:buNone/>
            </a:pPr>
            <a:endParaRPr lang="en-US" sz="2400" dirty="0">
              <a:latin typeface="Times New Roman" panose="02020603050405020304" pitchFamily="18" charset="0"/>
              <a:cs typeface="Times New Roman" panose="02020603050405020304" pitchFamily="18" charset="0"/>
            </a:endParaRPr>
          </a:p>
          <a:p>
            <a:pPr>
              <a:lnSpc>
                <a:spcPct val="150000"/>
              </a:lnSpc>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case diagram.</a:t>
            </a:r>
          </a:p>
          <a:p>
            <a:pPr>
              <a:lnSpc>
                <a:spcPct val="150000"/>
              </a:lnSpc>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Class diagram.</a:t>
            </a:r>
          </a:p>
          <a:p>
            <a:pPr>
              <a:lnSpc>
                <a:spcPct val="150000"/>
              </a:lnSpc>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Activity diagram.</a:t>
            </a:r>
          </a:p>
          <a:p>
            <a:pPr>
              <a:lnSpc>
                <a:spcPct val="150000"/>
              </a:lnSpc>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Sequence diagram.</a:t>
            </a:r>
          </a:p>
          <a:p>
            <a:pPr>
              <a:lnSpc>
                <a:spcPct val="150000"/>
              </a:lnSpc>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310730" y="6211669"/>
            <a:ext cx="308098" cy="646331"/>
          </a:xfrm>
          <a:prstGeom prst="rect">
            <a:avLst/>
          </a:prstGeom>
          <a:noFill/>
        </p:spPr>
        <p:txBody>
          <a:bodyPr wrap="none" rtlCol="0">
            <a:spAutoFit/>
          </a:bodyPr>
          <a:lstStyle/>
          <a:p>
            <a:r>
              <a:rPr lang="en-US" dirty="0"/>
              <a:t>9</a:t>
            </a:r>
          </a:p>
          <a:p>
            <a:endParaRPr lang="en-IN" dirty="0"/>
          </a:p>
        </p:txBody>
      </p:sp>
    </p:spTree>
  </p:cSld>
  <p:clrMapOvr>
    <a:masterClrMapping/>
  </p:clrMapOvr>
  <p:transition>
    <p:pull dir="ld"/>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TotalTime>
  <Words>886</Words>
  <Application>Microsoft Office PowerPoint</Application>
  <PresentationFormat>Widescreen</PresentationFormat>
  <Paragraphs>169</Paragraphs>
  <Slides>45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Yu Gothic UI Semibold</vt:lpstr>
      <vt:lpstr>Adobe Heiti Std R</vt:lpstr>
      <vt:lpstr>Aptos</vt:lpstr>
      <vt:lpstr>Aptos Display</vt:lpstr>
      <vt:lpstr>Arial</vt:lpstr>
      <vt:lpstr>Arial Rounded MT Bold</vt:lpstr>
      <vt:lpstr>Bell MT</vt:lpstr>
      <vt:lpstr>Calibri</vt:lpstr>
      <vt:lpstr>Garamond</vt:lpstr>
      <vt:lpstr>Segoe UI Black</vt:lpstr>
      <vt:lpstr>Segoe UI Variable Text Semibold</vt:lpstr>
      <vt:lpstr>Sitka Banner</vt:lpstr>
      <vt:lpstr>Times New Roman</vt:lpstr>
      <vt:lpstr>Office Theme</vt:lpstr>
      <vt:lpstr>            </vt:lpstr>
      <vt:lpstr>TALLA PADMAVATHI COLLEGE OF ENGINEERING  </vt:lpstr>
      <vt:lpstr>CONTENTS</vt:lpstr>
      <vt:lpstr>ABSTRACT</vt:lpstr>
      <vt:lpstr>INTRODUCTION</vt:lpstr>
      <vt:lpstr>PowerPoint Presentation</vt:lpstr>
      <vt:lpstr>EXISTING SYSTEM </vt:lpstr>
      <vt:lpstr>PROPOSED SYSTEM</vt:lpstr>
      <vt:lpstr>DESIGN</vt:lpstr>
      <vt:lpstr>USECASE DIAGRAM</vt:lpstr>
      <vt:lpstr>CLASS DIAGRAM</vt:lpstr>
      <vt:lpstr>ACTIVITY DIAGRAM</vt:lpstr>
      <vt:lpstr>SEQUENCE DIAGRAM</vt:lpstr>
      <vt:lpstr>DATA FLOW DIAGRAM</vt:lpstr>
      <vt:lpstr>MODULES</vt:lpstr>
      <vt:lpstr>PowerPoint Presentation</vt:lpstr>
      <vt:lpstr>CODE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TESTING</vt:lpstr>
      <vt:lpstr>CONCLUSION</vt:lpstr>
      <vt:lpstr>LIMITATIONS</vt:lpstr>
      <vt:lpstr>REFERENCES</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aravind.telu724@gmail.com</dc:creator>
  <cp:lastModifiedBy>mdsalmabegam13@gmail.com</cp:lastModifiedBy>
  <cp:revision>50</cp:revision>
  <dcterms:created xsi:type="dcterms:W3CDTF">2024-06-16T04:15:00Z</dcterms:created>
  <dcterms:modified xsi:type="dcterms:W3CDTF">2025-06-06T02:32:59Z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50A2E0F235AF461E97B857CF643817A8_12</vt:lpwstr>
  </property>
  <property fmtid="{D5CDD505-2E9C-101B-9397-08002B2CF9AE}" pid="3" name="KSOProductBuildVer">
    <vt:lpwstr>1033-12.2.0.20782</vt:lpwstr>
  </property>
</Properties>
</file>